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  <p:sldMasterId id="2147483675" r:id="rId3"/>
    <p:sldMasterId id="2147483764" r:id="rId4"/>
  </p:sldMasterIdLst>
  <p:notesMasterIdLst>
    <p:notesMasterId r:id="rId22"/>
  </p:notesMasterIdLst>
  <p:handoutMasterIdLst>
    <p:handoutMasterId r:id="rId23"/>
  </p:handoutMasterIdLst>
  <p:sldIdLst>
    <p:sldId id="257" r:id="rId5"/>
    <p:sldId id="289" r:id="rId6"/>
    <p:sldId id="284" r:id="rId7"/>
    <p:sldId id="302" r:id="rId8"/>
    <p:sldId id="295" r:id="rId9"/>
    <p:sldId id="263" r:id="rId10"/>
    <p:sldId id="304" r:id="rId11"/>
    <p:sldId id="332" r:id="rId12"/>
    <p:sldId id="313" r:id="rId13"/>
    <p:sldId id="312" r:id="rId14"/>
    <p:sldId id="266" r:id="rId15"/>
    <p:sldId id="269" r:id="rId16"/>
    <p:sldId id="334" r:id="rId17"/>
    <p:sldId id="303" r:id="rId18"/>
    <p:sldId id="286" r:id="rId19"/>
    <p:sldId id="333" r:id="rId20"/>
    <p:sldId id="281" r:id="rId21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8000"/>
    <a:srgbClr val="006600"/>
    <a:srgbClr val="FF66FF"/>
    <a:srgbClr val="E2F7B3"/>
    <a:srgbClr val="CCFF99"/>
    <a:srgbClr val="CCFFCC"/>
    <a:srgbClr val="33CCFF"/>
    <a:srgbClr val="FF9900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0" autoAdjust="0"/>
    <p:restoredTop sz="94600"/>
  </p:normalViewPr>
  <p:slideViewPr>
    <p:cSldViewPr>
      <p:cViewPr varScale="1">
        <p:scale>
          <a:sx n="108" d="100"/>
          <a:sy n="108" d="100"/>
        </p:scale>
        <p:origin x="19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CD5B5EA-1C9C-34EC-4A0A-5953661674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t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5FCC7B5-D1F7-D222-F3F4-7293A836D10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t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57CD2D3-FB77-4F72-1DEA-17211EB0C0A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6575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b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s-ES"/>
              <a:t>Dpto Orientación- IES Juana I de Castilla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83E80F35-DD50-DAC1-1845-FBCAC57AA9E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6575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b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pPr>
              <a:defRPr/>
            </a:pPr>
            <a:fld id="{CCFBDD10-6C18-4CF6-A174-18EF16BD762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C1E5A33-4123-5153-5CB2-B7611EF784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t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A7DFD6-8006-0220-D307-11CABF5FDCF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t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CB7E1124-2726-808C-752D-B119BCE8A4B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3252C17-FD84-F6CF-978E-F729B2CB993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6463"/>
            <a:ext cx="54419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Haga clic para modificar el estilo de texto del patrón</a:t>
            </a:r>
          </a:p>
          <a:p>
            <a:pPr lvl="1"/>
            <a:r>
              <a:rPr lang="en-US" noProof="0"/>
              <a:t>Segundo nivel</a:t>
            </a:r>
          </a:p>
          <a:p>
            <a:pPr lvl="2"/>
            <a:r>
              <a:rPr lang="en-US" noProof="0"/>
              <a:t>Tercer nivel</a:t>
            </a:r>
          </a:p>
          <a:p>
            <a:pPr lvl="3"/>
            <a:r>
              <a:rPr lang="en-US" noProof="0"/>
              <a:t>Cuarto nivel</a:t>
            </a:r>
          </a:p>
          <a:p>
            <a:pPr lvl="4"/>
            <a:r>
              <a:rPr lang="en-US" noProof="0"/>
              <a:t>Quinto nivel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30E674D-8E13-5245-9D47-ADD5456F555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575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b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Dpto Orientación- IES Juana I de Castilla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EC313EB9-BABC-3757-8886-8E53B6136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6575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0" tIns="45555" rIns="91110" bIns="45555" numCol="1" anchor="b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pPr>
              <a:defRPr/>
            </a:pPr>
            <a:fld id="{25FEDC9B-6E36-4F66-AABD-DD0FFFD430D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9A45EACA-4416-7679-5777-35B30F9708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s-ES"/>
              <a:t>Dpto Orientación- IES Juana I de Castilla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534C23B-D2D9-C321-3483-8F19606A06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91D1823-BEF4-AA8C-6678-C83F61005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789C3E2B-46E0-7AE5-2CE9-7E3FF432AD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s-ES"/>
              <a:t>Dpto Orientación- IES Juana I de Castilla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D4DE82F-B43B-4DE3-7E82-538A4A8B9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9461F894-57D8-6F37-69E2-8B3D9DB60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cambiar el estilo de 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426D2348-863D-EBE8-DE23-7F7E17448F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FF471C4-7CD5-7F9E-FC1D-217A39CE9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383E2AD-733B-EBA0-0AB0-027EFE6E7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07CED-BD66-4DF5-A719-C90D4C1E269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03622131"/>
      </p:ext>
    </p:extLst>
  </p:cSld>
  <p:clrMapOvr>
    <a:masterClrMapping/>
  </p:clrMapOvr>
  <p:transition spd="slow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75D90FC-C42E-3146-F9A9-A5323BF0AF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2BD7BD2-75C0-ADAF-2A7D-E305EF4B52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3BEC08-7D49-CF53-1AC9-C7A1EC914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30AAF-5EFF-49BC-B6A9-3C6C628D0DC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99107641"/>
      </p:ext>
    </p:extLst>
  </p:cSld>
  <p:clrMapOvr>
    <a:masterClrMapping/>
  </p:clrMapOvr>
  <p:transition spd="slow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DEE40CB-5DAE-CDFC-9C27-849710A94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699B0D-CF03-CC39-04CB-688AAFD1C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3D51B24-5C3B-BE1E-8158-FC5589800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60A7B-6C63-4FBA-B2E1-E8D5DE0CA34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169987930"/>
      </p:ext>
    </p:extLst>
  </p:cSld>
  <p:clrMapOvr>
    <a:masterClrMapping/>
  </p:clrMapOvr>
  <p:transition spd="slow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465278-8517-8E0F-AC35-6D01885E85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EE004EE-BBDC-3A69-2E9A-465BBF2124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A98EC20-15B3-91D7-BEE9-B75A2F934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F618C-6DB3-4C81-ADC7-DF65EA5A696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13352766"/>
      </p:ext>
    </p:extLst>
  </p:cSld>
  <p:clrMapOvr>
    <a:masterClrMapping/>
  </p:clrMapOvr>
  <p:transition spd="slow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7FC7BB3-9E9A-FA00-1B89-D58283CC9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1216F1FF-3498-705E-6F20-1BB48B3F17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F812603-29D9-DBBD-BF36-50DA3752DE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EE807-C7C8-4CF0-9F99-AA94E378BD3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1531130"/>
      </p:ext>
    </p:extLst>
  </p:cSld>
  <p:clrMapOvr>
    <a:masterClrMapping/>
  </p:clrMapOvr>
  <p:transition spd="slow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EA08761-DFBF-85B2-1394-4DE9FF800B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B27054E-3CAD-E034-F3D7-00C7EB1ED6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5921323-6F2A-CF81-0991-8AC1DD98B3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06315-8C63-421E-A39A-0B65526198F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71151354"/>
      </p:ext>
    </p:extLst>
  </p:cSld>
  <p:clrMapOvr>
    <a:masterClrMapping/>
  </p:clrMapOvr>
  <p:transition spd="slow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4BCCAB2-227A-15EB-64E6-D72A5E7FC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01D67479-8516-7FA8-269C-685C0A2197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48571B1-EC43-62F7-9B57-CCEA61F020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42247-D603-4134-8402-C995DA453C2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129038481"/>
      </p:ext>
    </p:extLst>
  </p:cSld>
  <p:clrMapOvr>
    <a:masterClrMapping/>
  </p:clrMapOvr>
  <p:transition spd="slow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A942B9D-5722-457A-CDD9-717D7C8E90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7FED67A-467F-1065-8DDB-4D0582BF92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4473215-C552-AF16-548A-E8AB5089F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C4BCE-544D-43E5-B8AE-0A06E75E53D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56503937"/>
      </p:ext>
    </p:extLst>
  </p:cSld>
  <p:clrMapOvr>
    <a:masterClrMapping/>
  </p:clrMapOvr>
  <p:transition spd="slow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D9EB8BA-FC6F-6C4D-D623-B188C3DAC3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7E88006-66F2-C3B6-2577-4D6F3463B2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E49C918-20D9-BAE5-4DE4-804F8B75F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A5276-2BAE-466F-A29D-80F3D244887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28082561"/>
      </p:ext>
    </p:extLst>
  </p:cSld>
  <p:clrMapOvr>
    <a:masterClrMapping/>
  </p:clrMapOvr>
  <p:transition spd="slow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D2D1D7F-9FAD-9AB9-17F8-A9354ABA5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77133A9-343C-3BE6-3D17-FB139D5B8F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4DD08D-D98C-A464-1844-DDC19D39A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81D60-1848-476B-8721-A39252AA45B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61460914"/>
      </p:ext>
    </p:extLst>
  </p:cSld>
  <p:clrMapOvr>
    <a:masterClrMapping/>
  </p:clrMapOvr>
  <p:transition spd="slow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2E1951E-4D53-04E9-202F-F865BA537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C3B334A-28F9-14ED-48AD-F08FA1566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BC1AF8-80B9-316E-F999-6C29F46514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8DFCC-1F1B-4DF5-96F9-0689464860C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4720996"/>
      </p:ext>
    </p:extLst>
  </p:cSld>
  <p:clrMapOvr>
    <a:masterClrMapping/>
  </p:clrMapOvr>
  <p:transition spd="slow"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C76445-3206-43A2-D419-EEA8FB4B35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A5D16E-7250-B5CB-F87E-C5FD987016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98B57A-BC3B-D7C9-BF0E-77E211C31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03B5E-8D93-445C-AECF-CBC77BF79EA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4088848"/>
      </p:ext>
    </p:extLst>
  </p:cSld>
  <p:clrMapOvr>
    <a:masterClrMapping/>
  </p:clrMapOvr>
  <p:transition spd="slow"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85891-B717-4FF7-80C9-8429E4DD21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4B2D99-4E1D-8EF6-5B19-BB719546A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B794A9-71F6-2407-A01D-19BB2EDBB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45B92-9C83-41CC-9EE5-EA0215961D3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5626702"/>
      </p:ext>
    </p:extLst>
  </p:cSld>
  <p:clrMapOvr>
    <a:masterClrMapping/>
  </p:clrMapOvr>
  <p:transition spd="slow"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DECBE2-A7F5-DCBF-4136-3988811866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786D3-DE67-F66D-BA4A-6BE72FD70C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00E2F5-8A67-F53C-A6B1-12732BC03B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6DD9D-D2CF-40FA-8CC7-5AE588FA04F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4615847"/>
      </p:ext>
    </p:extLst>
  </p:cSld>
  <p:clrMapOvr>
    <a:masterClrMapping/>
  </p:clrMapOvr>
  <p:transition spd="slow"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F301AA-3A86-230F-70B0-98ABC09CB0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7E5DD5-7439-2024-1EE7-EF955934AF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FDB7B2-C91B-F157-C150-50069A4A32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AF140-8E05-4FE7-98B6-60176D418FC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37078792"/>
      </p:ext>
    </p:extLst>
  </p:cSld>
  <p:clrMapOvr>
    <a:masterClrMapping/>
  </p:clrMapOvr>
  <p:transition spd="slow">
    <p:cover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93FDAED-0AB5-1680-1542-B8D7700A98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9CA0D7C-7ABE-E761-39C6-769134A30E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A2B814-FF8A-99D8-D84D-F437ED89C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ACC0C-0615-40D4-9731-4706D06C27E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29075"/>
      </p:ext>
    </p:extLst>
  </p:cSld>
  <p:clrMapOvr>
    <a:masterClrMapping/>
  </p:clrMapOvr>
  <p:transition spd="slow">
    <p:cover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A4E97B-EB18-A2B8-52B3-F75FAB6440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E0F211-7727-DC49-0A1B-FB2487D461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EF4DAD-13E0-8E30-8831-639E510C07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3A075-692E-4B72-AA9F-472DFD274D4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63250353"/>
      </p:ext>
    </p:extLst>
  </p:cSld>
  <p:clrMapOvr>
    <a:masterClrMapping/>
  </p:clrMapOvr>
  <p:transition spd="slow">
    <p:cover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8F8B677-87FF-43CB-E919-D75951FF6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3A29571-1206-B24F-3AA9-D0B88FA901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50DECE5-83CB-0403-C6CF-516F4E3290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4B2B3-19BE-4F99-98C9-00F79B1DF6B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97871319"/>
      </p:ext>
    </p:extLst>
  </p:cSld>
  <p:clrMapOvr>
    <a:masterClrMapping/>
  </p:clrMapOvr>
  <p:transition spd="slow">
    <p:cover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05992B-D4AF-5BEA-5331-BE41B7440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E2DCBA-C779-5991-2A62-ED1CF1793A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C2695-3FA4-2B6E-88B2-D839B4B2B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1FACB-F5E4-4839-9FFC-22275204E64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61045183"/>
      </p:ext>
    </p:extLst>
  </p:cSld>
  <p:clrMapOvr>
    <a:masterClrMapping/>
  </p:clrMapOvr>
  <p:transition spd="slow">
    <p:cover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D92270-29EC-EC08-9A26-61A643028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F2B8A9-1174-022C-905E-D8ED8FFA29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C9EBFE-2216-5727-148C-925E3E6F5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E7235-EBCA-4449-A9E4-BD014072A1D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6270879"/>
      </p:ext>
    </p:extLst>
  </p:cSld>
  <p:clrMapOvr>
    <a:masterClrMapping/>
  </p:clrMapOvr>
  <p:transition spd="slow">
    <p:cover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936C96-3FDF-43A5-97FE-F58A857813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DE33FF-DE36-2BC8-E907-04BA074BCF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5299F3-4C2B-5AFC-AEC4-B2757C5B3C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B9333-2083-4673-AF80-09946CEABA5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90840345"/>
      </p:ext>
    </p:extLst>
  </p:cSld>
  <p:clrMapOvr>
    <a:masterClrMapping/>
  </p:clrMapOvr>
  <p:transition spd="slow">
    <p:cover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B385EE-5089-0DC0-0A95-30ED734A97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FD00D3-9836-0658-92CC-E06278643A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CBFFDA-B621-C09A-E67D-90A8B3783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BEC7F-D9FF-4AE6-B8C1-1C3B01764A0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09046245"/>
      </p:ext>
    </p:extLst>
  </p:cSld>
  <p:clrMapOvr>
    <a:masterClrMapping/>
  </p:clrMapOvr>
  <p:transition spd="slow">
    <p:cover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CDA505-2ADC-37E7-C237-98C2D2062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51A3E2-68BF-76B5-E130-A2EBC3834B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D88110-8BD3-BBE2-6AFE-5DD3C65CBA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18CA1-2A9D-491D-8FD8-C0A8A33022D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32650219"/>
      </p:ext>
    </p:extLst>
  </p:cSld>
  <p:clrMapOvr>
    <a:masterClrMapping/>
  </p:clrMapOvr>
  <p:transition spd="slow">
    <p:cover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CFED97-60DB-0823-D722-24B632834F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D816AD-5934-D108-0A28-4A1913B6E2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54F3F-3442-29AD-9266-368B7CAD13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C8004-A716-49C4-99D3-EF2BD183BA4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11026863"/>
      </p:ext>
    </p:extLst>
  </p:cSld>
  <p:clrMapOvr>
    <a:masterClrMapping/>
  </p:clrMapOvr>
  <p:transition spd="slow">
    <p:cover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cambiar el estilo de 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77DB4612-0BC2-0BC3-F9EB-658152F04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A3CBEB2-C702-9A4F-9EDE-BAA625BB93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90EC13C-27BF-51C5-4404-D7618A3F15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5B760-7634-4A07-AA0B-FB7A2B28AB9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0360232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E4AA4D2-1253-DBCD-BAD2-C0EE6D83B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38D093E-134F-B488-D832-B74D860AB9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FE9D3F-8A8A-3D7C-3EBF-8EAE9DFD78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D9DC1-9145-48DD-B58C-8B071333D74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6040921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64EE523-2FE6-3572-2251-BFF28F5FE5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1B0F3-64E6-00E2-9E0D-3BEC9F947A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57B7DC-873B-FD2C-0F1F-732D3B3416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BC0C2-1BFA-4A80-A47D-29D18FF0B76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5137199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D2A401-C1F1-4C16-3995-129E7423F4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60EA7F-24D9-9A83-237B-852637563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BDF9A1-C908-B879-3A11-59001768E5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36F7C-3FC8-44F6-8DF6-75C690910DA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559959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FB8E4F5-6EA2-6F72-09BC-E5DEC3D38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71950D-6516-DA69-D431-16C2AEEC7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D2C02A5-DFDE-4FBF-B804-4C728FD8EF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12C8F-DF3F-430A-8B99-6C9DBC08444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8418341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691A61A-9E8B-8BAA-ADBE-BE43CB6913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1D9257F-43CF-5F34-01BC-0C3BA667DC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AE0DA47-4F9A-19D6-0F64-D4FC8FF0E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8DD75-1832-460D-B67E-30FA57C0B25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183168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136187C-B928-4EDB-AC4C-537698C0D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63014B7-F8EC-5FD5-E7EB-E55D0EC40C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3D47A13-87CB-F8EF-9825-F41CBDE02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39CCD-0454-4C2D-9333-6648AF53479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437867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2380BAE-2417-E848-8068-3DC72001BD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82D998F-9FBD-BAA7-29DF-8C9268EB5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1BDD2C6-2C55-8819-A9CA-81F3104CD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5BF7E-691E-4193-A21F-F1AFB290E00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8111226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EFAC06A-6117-88FA-4D2B-47FC9F0123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ABF625A-12CB-F0BE-8C88-8CD54157B8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EB7613B-18DB-0BF0-E95F-3D36D5FEA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B29D0-F96F-4C3F-BE4B-71D49421784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418474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F731E2E-65D6-5CF1-C375-D4810ED13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10AEC5-EC67-49B2-409A-349597712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C48BC7-ECAA-1840-B2A3-8E1D27FE2B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22A40-6543-4FD9-BFD3-4C163C72BFF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003813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B7A8DE-FF49-E233-CF7C-F2F80196D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4BD9E93-BB37-612D-915A-B5630D2373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C4F156-CDAE-4177-1B06-D0BF6987CF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7381-508A-4967-834E-64B90AAEF3E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3281341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279525" y="1600200"/>
            <a:ext cx="5257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A9074C5-CA3C-7182-EE8C-91B270FB65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C670E91-069B-E05C-1F05-5DB476A531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FEF477-07C2-6CD4-7421-FED6C4B7FD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964DC-D584-47CF-B42A-CB22FA6A776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1840270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279525" y="685800"/>
            <a:ext cx="7086600" cy="54403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D0FE550-D350-7A73-6D81-82E085E3AE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87DA064-47C3-C8F4-6779-AB94798F7D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5FFA29D-9962-ED06-A505-9A05CE4F23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AD70B-C017-44F5-86B5-7DD0F918425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3705420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C73925-CE90-7F4A-329A-4C411F6A51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9A8FC3-5DB6-231A-1D83-08C948C7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6EC0A3-37FB-1EDF-126E-27DEDA199D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88B98-41F2-4211-BF41-87507C83930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2604686"/>
      </p:ext>
    </p:extLst>
  </p:cSld>
  <p:clrMapOvr>
    <a:masterClrMapping/>
  </p:clrMapOvr>
  <p:transition spd="med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841B0A-3416-4131-C31D-D86F82EC8C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6CC170-DD29-2980-0FB8-32739D221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999449-921A-7D27-5C15-3D33B0FD1F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2DAA-3E1B-428C-A427-E3E909B7028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46739205"/>
      </p:ext>
    </p:extLst>
  </p:cSld>
  <p:clrMapOvr>
    <a:masterClrMapping/>
  </p:clrMapOvr>
  <p:transition spd="med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F8DA4F-3AEB-56E8-6BAB-FC635C7F0A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8A979E-C798-57A8-C501-2A4C5D420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DB42F1-9A9A-02F3-D979-6E46907FF7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73980-D5E1-4852-8A38-3483E35C60A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99827953"/>
      </p:ext>
    </p:extLst>
  </p:cSld>
  <p:clrMapOvr>
    <a:masterClrMapping/>
  </p:clrMapOvr>
  <p:transition spd="med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94B702-112D-A1B4-E38F-6DA2B90560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B3E8C-5135-AE23-C0EA-5DD9AE5963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F9C1CB-7099-0EB0-2D32-ADA6FBDDC4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31E38-FEF1-4E4C-AB54-1A280716AC8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27496347"/>
      </p:ext>
    </p:extLst>
  </p:cSld>
  <p:clrMapOvr>
    <a:masterClrMapping/>
  </p:clrMapOvr>
  <p:transition spd="med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50154F-EF48-D705-E764-AC197AFBA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07D5627-092B-08B5-BF3E-F9E068BFA3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01011D-3E54-DCD5-7E1C-26BFEBDEC7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5F215-12FB-44EC-886D-4D6AB33F72E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3326602"/>
      </p:ext>
    </p:extLst>
  </p:cSld>
  <p:clrMapOvr>
    <a:masterClrMapping/>
  </p:clrMapOvr>
  <p:transition spd="med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3E53D7-4DFA-9984-B5B4-1E757156C4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1B9B2B-43E0-C02E-62F8-048D05AB5E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86AEC7-045C-364D-14E2-1B3EA2309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6852B-58C2-4D4F-842B-BA71AB9D5E6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45331682"/>
      </p:ext>
    </p:extLst>
  </p:cSld>
  <p:clrMapOvr>
    <a:masterClrMapping/>
  </p:clrMapOvr>
  <p:transition spd="med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5D9C8FD-CDB3-AA77-326E-2097E28C5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BA3D457-9E11-2646-CDF5-26CF21EA97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51A2AB7-23DC-D109-3032-35C063CF63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368BE-8915-4941-B53A-15B2ABB435E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86819338"/>
      </p:ext>
    </p:extLst>
  </p:cSld>
  <p:clrMapOvr>
    <a:masterClrMapping/>
  </p:clrMapOvr>
  <p:transition spd="med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2840C4-F27A-0307-B7ED-782D21B40C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EEA3A4-6D42-EEF7-DD81-AD770165E6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9E6F5-97F7-C6A0-08BF-7C776FFAC0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5AB9-1426-4F61-A467-F50D25965CE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2314819"/>
      </p:ext>
    </p:extLst>
  </p:cSld>
  <p:clrMapOvr>
    <a:masterClrMapping/>
  </p:clrMapOvr>
  <p:transition spd="med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AD950A-6AEF-46D7-F8BC-4483659702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BB973A-AD28-FF59-CB46-8B272DD09E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8D405F-EDA0-B014-FA89-3B9402CCA2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4DA80-E2C6-45A2-9C13-146DAE690FF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42874347"/>
      </p:ext>
    </p:extLst>
  </p:cSld>
  <p:clrMapOvr>
    <a:masterClrMapping/>
  </p:clrMapOvr>
  <p:transition spd="med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C10715-9CD9-04BC-D025-B93B5348A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9650E0-9D8D-0BFB-7F44-C302049253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FF20E7-AF32-B7F8-23BF-8F981AD25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A62E0-BC51-4981-AE26-247F4C9B754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68179683"/>
      </p:ext>
    </p:extLst>
  </p:cSld>
  <p:clrMapOvr>
    <a:masterClrMapping/>
  </p:clrMapOvr>
  <p:transition spd="med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0AA5EB-6729-89B6-E7E3-934D54511F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3744A5-8F5A-B9E1-E3B9-1B5D940E38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FBB14D-03EE-21F3-1E6F-F2862D20E1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A3F63-978C-4E26-A237-54431BA2DA6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72483589"/>
      </p:ext>
    </p:extLst>
  </p:cSld>
  <p:clrMapOvr>
    <a:masterClrMapping/>
  </p:clrMapOvr>
  <p:transition spd="med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DFCA890-DE46-8C9D-5D91-4A34D0A93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B46AE06-180C-61FB-73A8-5FDABF6318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CE5619A-5943-3995-2222-F2A00A1A1B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F4D5C-978B-4765-AF9C-CB1F624E972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889502"/>
      </p:ext>
    </p:extLst>
  </p:cSld>
  <p:clrMapOvr>
    <a:masterClrMapping/>
  </p:clrMapOvr>
  <p:transition spd="med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EEE80B-F847-67C0-250B-438208C30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EA16F4-EDE7-6533-7114-8F7C300C97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771E9F-EE32-C708-DEC6-4FAFB1A15D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F14A2-0309-4AC1-9F16-B72C413236B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18716153"/>
      </p:ext>
    </p:extLst>
  </p:cSld>
  <p:clrMapOvr>
    <a:masterClrMapping/>
  </p:clrMapOvr>
  <p:transition spd="med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EB8B43-3939-1ABF-0AC7-6CF05CA2C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28BBB8-AA59-0F68-67C4-E3BE0074C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0419C6-945B-E7F1-DD42-9D2FFEE4B5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E9A40-3175-4E98-94F6-88BE48D9A30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89457255"/>
      </p:ext>
    </p:extLst>
  </p:cSld>
  <p:clrMapOvr>
    <a:masterClrMapping/>
  </p:clrMapOvr>
  <p:transition spd="slow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A3F0B4-DD61-D3EB-67AB-F25B8B5AB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Haga clic para cambiar el estilo de título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DA9A5D7-4CDD-F141-1676-289960837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Haga clic para modificar el estilo de texto del patrón</a:t>
            </a:r>
          </a:p>
          <a:p>
            <a:pPr lvl="1"/>
            <a:r>
              <a:rPr lang="en-US" altLang="es-ES"/>
              <a:t>Segundo nivel</a:t>
            </a:r>
          </a:p>
          <a:p>
            <a:pPr lvl="2"/>
            <a:r>
              <a:rPr lang="en-US" altLang="es-ES"/>
              <a:t>Tercer nivel</a:t>
            </a:r>
          </a:p>
          <a:p>
            <a:pPr lvl="3"/>
            <a:r>
              <a:rPr lang="en-US" altLang="es-ES"/>
              <a:t>Cuarto nivel</a:t>
            </a:r>
          </a:p>
          <a:p>
            <a:pPr lvl="4"/>
            <a:r>
              <a:rPr lang="en-US" altLang="es-ES"/>
              <a:t>Quinto nivel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B841F75-D4C4-C36A-E0C0-994048E25BB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DF44BD1-66D8-91F4-57F6-8D78AC6A11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ACA4BDF-A79D-A15F-F346-F196275045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ADB2A006-F768-4ECD-B737-EEF1B7FD2B4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 spd="slow">
    <p:cover dir="u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6A06DD3-391E-A755-B027-670FCF098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87624E8-4573-6D01-6B51-1E9695E21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0B2F4442-9C06-C384-22AE-4C3B28EA54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F9A10921-CFCD-11F4-2250-7CB613F705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68895962-9DC4-7A55-9A1C-CBF2E6F9FF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477FE62-3B26-40EC-B8C0-47C1BF56127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</p:sldLayoutIdLst>
  <p:transition spd="slow">
    <p:cover dir="u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30C5738-56FB-1DAD-25FF-7ADBC9AB4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Haga clic para cambiar el estilo de título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19796E-C8D5-67DB-5835-8FC7C417E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Haga clic para modificar el estilo de texto del patrón</a:t>
            </a:r>
          </a:p>
          <a:p>
            <a:pPr lvl="1"/>
            <a:r>
              <a:rPr lang="en-US" altLang="es-ES"/>
              <a:t>Segundo nivel</a:t>
            </a:r>
          </a:p>
          <a:p>
            <a:pPr lvl="2"/>
            <a:r>
              <a:rPr lang="en-US" altLang="es-ES"/>
              <a:t>Tercer nivel</a:t>
            </a:r>
          </a:p>
          <a:p>
            <a:pPr lvl="3"/>
            <a:r>
              <a:rPr lang="en-US" altLang="es-ES"/>
              <a:t>Cuarto nivel</a:t>
            </a:r>
          </a:p>
          <a:p>
            <a:pPr lvl="4"/>
            <a:r>
              <a:rPr lang="en-US" altLang="es-ES"/>
              <a:t>Quinto nivel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87A0472-8D7D-F1AB-7D04-CF4D6D01B3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0A102EB-E351-F58C-2653-F7E628617D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Dpto de Orientación - IES JUANA I DE CASTILLA-</a:t>
            </a: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8FBBBA33-6005-6B1D-2C57-7AC6392C23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168D00CC-BCD3-4ACE-B5D5-5ABF00AA109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</p:sldLayoutIdLst>
  <p:transition spd="slow">
    <p:fade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08E172A-AA46-2402-F409-6757C913E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4ED28EE-2FA0-8835-9EC7-118AB0DB5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9DC6695E-0CB7-54DF-64FB-9302D9CBAF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BB5F74B3-2641-A2CE-6FBB-FBDAD511C6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8EE651A5-B558-E5D6-292F-0F909BBAAC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A5E2B71-24A5-4D91-A134-D73B06FDAC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ransition spd="med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www.youtube.com/watch?v=3KXp3HIb8Uo" TargetMode="External"/><Relationship Id="rId7" Type="http://schemas.openxmlformats.org/officeDocument/2006/relationships/image" Target="../media/image4.jpeg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hyperlink" Target="https://www.youtube.com/watch?v=3KXp3HIb8Uo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h-YzPDIxeA?t=5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9.jpeg"/><Relationship Id="rId7" Type="http://schemas.openxmlformats.org/officeDocument/2006/relationships/image" Target="../media/image22.pn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admision.uva.es/export/sites/admision/" TargetMode="External"/><Relationship Id="rId5" Type="http://schemas.openxmlformats.org/officeDocument/2006/relationships/hyperlink" Target="http://iesjimenezlozano.centros.educa.jcyl.es/sitio/index.cgi?wid_seccion=17&amp;wid_item=114" TargetMode="External"/><Relationship Id="rId4" Type="http://schemas.openxmlformats.org/officeDocument/2006/relationships/hyperlink" Target="chrome-extension://efaidnbmnnnibpcajpcglclefindmkaj/https:/www.uva.es/export/sites/uva/2.estudios/2.03.grados/_documentos/BOCYL-parametros-definitivos-marzo_25-curso-2025_26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iesjimenezlozano.centros.educa.jcyl.es/sitio/index.cgi?wid_seccion=17&amp;wid_item=114" TargetMode="External"/><Relationship Id="rId1" Type="http://schemas.openxmlformats.org/officeDocument/2006/relationships/slideLayout" Target="../slideLayouts/slideLayout23.xml"/><Relationship Id="rId5" Type="http://schemas.openxmlformats.org/officeDocument/2006/relationships/hyperlink" Target="file:///C:\Users\nieve\Downloads\Anexo%20III%20Opciones%20GS_pruebas%20de%20acceso.pdf" TargetMode="External"/><Relationship Id="rId4" Type="http://schemas.openxmlformats.org/officeDocument/2006/relationships/hyperlink" Target="file:///C:\Users\nieve\Downloads\Modalidades%20bachillerato%20que%20dan%20prioridad%20a%20Grado%20Superior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.jcyl.es/fp/es/catalogo-ciclos-grado-superior" TargetMode="External"/><Relationship Id="rId2" Type="http://schemas.openxmlformats.org/officeDocument/2006/relationships/hyperlink" Target="https://www.educa.jcyl.es/fp/es/catalogo-titulos-fp-castilla-leon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3KXp3HIb8Uo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jcyl-my.sharepoint.com/:w:/r/personal/47011309_educa_jcyl_es/_layouts/15/Doc.aspx?sourcedoc=%7B8A3E90FF-6F94-4037-AB4F-9378C71C70BA%7D&amp;file=DIBUJO%20T%C3%89CNICO%202%C2%BABACH.docx&amp;action=default&amp;mobileredirect=true" TargetMode="External"/><Relationship Id="rId13" Type="http://schemas.openxmlformats.org/officeDocument/2006/relationships/hyperlink" Target="https://educajcyl-my.sharepoint.com/:w:/r/personal/47011309_educa_jcyl_es/_layouts/15/Doc.aspx?sourcedoc=%7BC8E26EA6-0799-409B-8315-D1EA0BAB820A%7D&amp;file=TEC%20e%20ING%20-%202%C2%BA%20BACH.docx&amp;action=default&amp;mobileredirect=true" TargetMode="External"/><Relationship Id="rId18" Type="http://schemas.openxmlformats.org/officeDocument/2006/relationships/hyperlink" Target="https://educajcyl-my.sharepoint.com/:w:/r/personal/47011309_educa_jcyl_es/Documents/Hades/COM%C3%9AN%20PROFESORES/Asignaturas%20Orientaci%C3%B3n%20Acad%C3%A9mica%2023_24/Historia%20de%20la%20M%C3%BAsica%20y%20de%20la%20Danza%20%202%C2%BABach.docx?d=wa5966582780d421896b039eb2217d49e&amp;csf=1&amp;web=1&amp;e=4S4X3b" TargetMode="External"/><Relationship Id="rId3" Type="http://schemas.openxmlformats.org/officeDocument/2006/relationships/hyperlink" Target="https://educajcyl-my.sharepoint.com/:b:/g/personal/47011309_educa_jcyl_es/ET2u-oT-X49GqlEVlLkF5XEB7cZigSrRYNpMLxM30uJ73g?e=1NWFhe" TargetMode="External"/><Relationship Id="rId7" Type="http://schemas.openxmlformats.org/officeDocument/2006/relationships/hyperlink" Target="https://educajcyl-my.sharepoint.com/personal/47011309_educa_jcyl_es/_layouts/15/onedrive.aspx?csf=1&amp;web=1&amp;e=mPECt7&amp;CID=115fd97f%2Dbcb6%2D49d0%2D9988%2Dc721e2f326d2&amp;FolderCTID=0x0120008D13797983DA234A9352414374D06387&amp;id=%2Fpersonal%2F47011309%5Feduca%5Fjcyl%5Fes%2FDocuments%2FHades%2FCOM%C3%9AN%20PROFESORES%2FDOCUMENTOS%20CURSO%202023%2D2024%20Y%20ANTERIORES%2FAsignaturas%20Orientaci%C3%B3n%20Acad%C3%A9mica%2023%5F24%2FPsicolog%C3%ADa%202%C2%BA%20Bachillerato%2Epdf&amp;parent=%2Fpersonal%2F47011309%5Feduca%5Fjcyl%5Fes%2FDocuments%2FHades%2FCOM%C3%9AN%20PROFESORES%2FDOCUMENTOS%20CURSO%202023%2D2024%20Y%20ANTERIORES%2FAsignaturas%20Orientaci%C3%B3n%20Acad%C3%A9mica%2023%5F24" TargetMode="External"/><Relationship Id="rId12" Type="http://schemas.openxmlformats.org/officeDocument/2006/relationships/hyperlink" Target="https://educajcyl-my.sharepoint.com/:f:/r/personal/47011309_educa_jcyl_es/Documents/Hades/COM%C3%9AN%20PROFESORES/DOCUMENTOS%20CURSO%202023-2024%20Y%20ANTERIORES/Asignaturas%20Orientaci%C3%B3n%20Acad%C3%A9mica%2023_24?csf=1&amp;web=1&amp;e=aUqkj4" TargetMode="External"/><Relationship Id="rId17" Type="http://schemas.openxmlformats.org/officeDocument/2006/relationships/hyperlink" Target="https://educajcyl-my.sharepoint.com/personal/47011309_educa_jcyl_es/_layouts/15/onedrive.aspx?csf=1&amp;web=1&amp;e=cKA4ps&amp;CID=ac7fe1de%2D65f9%2D482e%2D91d9%2D4082bfd93d8e&amp;FolderCTID=0x0120008D13797983DA234A9352414374D06387&amp;id=%2Fpersonal%2F47011309%5Feduca%5Fjcyl%5Fes%2FDocuments%2FHades%2FCOM%C3%9AN%20PROFESORES%2FDOCUMENTOS%20CURSO%202023%2D2024%20Y%20ANTERIORES%2FAsignaturas%20Orientaci%C3%B3n%20Acad%C3%A9mica%2023%5F24%2FPsicolog%C3%ADa%202%C2%BA%20Bachillerato%2Epdf&amp;parent=%2Fpersonal%2F47011309%5Feduca%5Fjcyl%5Fes%2FDocuments%2FHades%2FCOM%C3%9AN%20PROFESORES%2FDOCUMENTOS%20CURSO%202023%2D2024%20Y%20ANTERIORES%2FAsignaturas%20Orientaci%C3%B3n%20Acad%C3%A9mica%2023%5F24" TargetMode="External"/><Relationship Id="rId2" Type="http://schemas.openxmlformats.org/officeDocument/2006/relationships/hyperlink" Target="https://educajcyl-my.sharepoint.com/:w:/r/personal/47011309_educa_jcyl_es/Documents/Hades/COM%C3%9AN%20PROFESORES/DOCUMENTOS%20CURSO%202023-2024%20Y%20ANTERIORES/Asignaturas%20Orientaci%C3%B3n%20Acad%C3%A9mica%2023_24/QU%C3%8DMICA%202%C2%BA%20BACHILLERATO.docx?d=w9eb569a7c10845c4950d30ef40f9237d&amp;csf=1&amp;web=1&amp;e=5Qb0yq" TargetMode="External"/><Relationship Id="rId16" Type="http://schemas.openxmlformats.org/officeDocument/2006/relationships/hyperlink" Target="https://educajcyl-my.sharepoint.com/:w:/r/personal/47011309_educa_jcyl_es/Documents/Hades/COM%C3%9AN%20PROFESORES/Asignaturas%20Orientaci%C3%B3n%20Acad%C3%A9mica%2023_24/TIC%202%C2%BA%20BACH.docx?d=wca63b66cfebf4b3abe822db4f4a32027&amp;csf=1&amp;web=1&amp;e=2OFT9I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ducajcyl-my.sharepoint.com/:w:/r/personal/47011309_educa_jcyl_es/Documents/Hades/COM%C3%9AN%20PROFESORES/Asignaturas%20Orientaci%C3%B3n%20Acad%C3%A9mica%2023_24/TEC%20e%20ING%20-%202%C2%BA%20BACH.docx?d=wc8e26ea60799409b8315d1ea0bab820a&amp;csf=1&amp;web=1&amp;e=1sI9Fz" TargetMode="External"/><Relationship Id="rId11" Type="http://schemas.openxmlformats.org/officeDocument/2006/relationships/hyperlink" Target="https://educajcyl-my.sharepoint.com/personal/47011309_educa_jcyl_es/_layouts/15/onedrive.aspx?csf=1&amp;web=1&amp;e=aUqkj4&amp;CID=52973a4f%2D0961%2D4492%2D94b0%2D038f98a8777a&amp;FolderCTID=0x0120008D13797983DA234A9352414374D06387&amp;id=%2Fpersonal%2F47011309%5Feduca%5Fjcyl%5Fes%2FDocuments%2FHades%2FCOM%C3%9AN%20PROFESORES%2FDOCUMENTOS%20CURSO%202023%2D2024%20Y%20ANTERIORES%2FAsignaturas%20Orientaci%C3%B3n%20Acad%C3%A9mica%2023%5F24%2F2BACH%5FGeolog%C3%ADaYCCAA%2Epdf&amp;parent=%2Fpersonal%2F47011309%5Feduca%5Fjcyl%5Fes%2FDocuments%2FHades%2FCOM%C3%9AN%20PROFESORES%2FDOCUMENTOS%20CURSO%202023%2D2024%20Y%20ANTERIORES%2FAsignaturas%20Orientaci%C3%B3n%20Acad%C3%A9mica%2023%5F24" TargetMode="External"/><Relationship Id="rId5" Type="http://schemas.openxmlformats.org/officeDocument/2006/relationships/hyperlink" Target="https://educajcyl-my.sharepoint.com/:w:/r/personal/47011309_educa_jcyl_es/Documents/Hades/COM%C3%9AN%20PROFESORES/Asignaturas%20Orientaci%C3%B3n%20Acad%C3%A9mica%2023_24/DIBUJO%20T%C3%89CNICO%202%C2%BABACH.docx?d=w8a3e90ff6f944037ab4f9378c71c70ba&amp;csf=1&amp;web=1&amp;e=eEnEq0" TargetMode="External"/><Relationship Id="rId15" Type="http://schemas.openxmlformats.org/officeDocument/2006/relationships/hyperlink" Target="https://educajcyl-my.sharepoint.com/personal/47011309_educa_jcyl_es/_layouts/15/onedrive.aspx?csf=1&amp;web=1&amp;e=cKA4ps&amp;CID=619a0ddf%2Db4d9%2D4bed%2D8927%2Df27788fd00c6&amp;FolderCTID=0x0120008D13797983DA234A9352414374D06387&amp;id=%2Fpersonal%2F47011309%5Feduca%5Fjcyl%5Fes%2FDocuments%2FHades%2FCOM%C3%9AN%20PROFESORES%2FDOCUMENTOS%20CURSO%202023%2D2024%20Y%20ANTERIORES%2FAsignaturas%20Orientaci%C3%B3n%20Acad%C3%A9mica%2023%5F24%2F2BACH%5FFAG%2Epdf&amp;parent=%2Fpersonal%2F47011309%5Feduca%5Fjcyl%5Fes%2FDocuments%2FHades%2FCOM%C3%9AN%20PROFESORES%2FDOCUMENTOS%20CURSO%202023%2D2024%20Y%20ANTERIORES%2FAsignaturas%20Orientaci%C3%B3n%20Acad%C3%A9mica%2023%5F24" TargetMode="External"/><Relationship Id="rId10" Type="http://schemas.openxmlformats.org/officeDocument/2006/relationships/hyperlink" Target="https://educajcyl-my.sharepoint.com/:w:/r/personal/47011309_educa_jcyl_es/Documents/Hades/COM%C3%9AN%20PROFESORES/Asignaturas%20Orientaci%C3%B3n%20Acad%C3%A9mica%2023_24/TIC%202%C2%BA%20BACH.docx?d=wca63b66cfebf4b3abe822db4f4a32027&amp;csf=1&amp;web=1&amp;e=sJMA1a" TargetMode="External"/><Relationship Id="rId4" Type="http://schemas.openxmlformats.org/officeDocument/2006/relationships/hyperlink" Target="https://educajcyl-my.sharepoint.com/:w:/r/personal/47011309_educa_jcyl_es/Documents/Hades/COM%C3%9AN%20PROFESORES/Asignaturas%20Orientaci%C3%B3n%20Acad%C3%A9mica%2023_24/F%C3%8DSICA%202%C2%BA%20BACHILLERATO.docx?d=w17ad86a5f3764bca9f3c1a205cfcbf24&amp;csf=1&amp;web=1&amp;e=mA22c7" TargetMode="External"/><Relationship Id="rId9" Type="http://schemas.openxmlformats.org/officeDocument/2006/relationships/hyperlink" Target="https://educajcyl-my.sharepoint.com/:w:/r/personal/47011309_educa_jcyl_es/Documents/Hades/COM%C3%9AN%20PROFESORES/Asignaturas%20Orientaci%C3%B3n%20Acad%C3%A9mica%2023_24/2%C2%BABACH-FRANC%C3%89S%202%C2%AA%20LENGUA%20EXTRANJERA.docx?d=w7b06b563e54a458182ed71ffdf74d481&amp;csf=1&amp;web=1&amp;e=wg20aZ" TargetMode="External"/><Relationship Id="rId14" Type="http://schemas.openxmlformats.org/officeDocument/2006/relationships/hyperlink" Target="https://educajcyl-my.sharepoint.com/:w:/g/personal/47011309_educa_jcyl_es/EYJllqUNeBhClrA56yIX1J4Btyqd7DZ0QiY3EpJHP59fYA?e=QZySO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tour.es/eventos/valladolid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48E8499-CDFA-2FE9-A9C3-AC5E48902C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9862" y="4467945"/>
            <a:ext cx="6445250" cy="1143000"/>
          </a:xfrm>
        </p:spPr>
        <p:txBody>
          <a:bodyPr/>
          <a:lstStyle/>
          <a:p>
            <a:pPr eaLnBrk="1" hangingPunct="1"/>
            <a:r>
              <a:rPr lang="es-ES" altLang="es-ES" sz="40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Pensando en el futuro…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7C6745A-1E58-FE94-C9ED-334B591D9BA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3655" y="4428711"/>
            <a:ext cx="5887526" cy="6810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0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Orientación académica para alumnos de 1º Bac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C46E312D-3A8C-A57B-E4A8-06469941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5516696"/>
            <a:ext cx="64452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000" b="1" dirty="0">
                <a:solidFill>
                  <a:srgbClr val="C00000"/>
                </a:solidFill>
                <a:latin typeface="Abadi" panose="020B0604020104020204" pitchFamily="34" charset="0"/>
                <a:cs typeface="Calibri" panose="020F0502020204030204" pitchFamily="34" charset="0"/>
              </a:rPr>
              <a:t>Plan de Orientación Académico y Profesional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rgbClr val="C00000"/>
                </a:solidFill>
                <a:latin typeface="Abadi" panose="020B0604020104020204" pitchFamily="34" charset="0"/>
                <a:cs typeface="Calibri" panose="020F0502020204030204" pitchFamily="34" charset="0"/>
              </a:rPr>
              <a:t>IES José Jiménez Lozano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400" dirty="0">
                <a:solidFill>
                  <a:srgbClr val="C00000"/>
                </a:solidFill>
                <a:latin typeface="Abadi" panose="020B0604020104020204" pitchFamily="34" charset="0"/>
                <a:cs typeface="Calibri" panose="020F0502020204030204" pitchFamily="34" charset="0"/>
              </a:rPr>
              <a:t>Departamento de Orientación</a:t>
            </a:r>
            <a:endParaRPr lang="es-ES" altLang="es-ES" sz="1400" b="1" dirty="0">
              <a:solidFill>
                <a:srgbClr val="C00000"/>
              </a:solidFill>
              <a:latin typeface="Abadi" panose="020B0604020104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5" descr="E:\Fotos Proyecto 1º\20191203_144018.jpg">
            <a:hlinkClick r:id="rId3"/>
            <a:extLst>
              <a:ext uri="{FF2B5EF4-FFF2-40B4-BE49-F238E27FC236}">
                <a16:creationId xmlns:a16="http://schemas.microsoft.com/office/drawing/2014/main" id="{0DEEAFF9-F016-87A7-2607-9A4DB29DC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9146" y="511654"/>
            <a:ext cx="5171046" cy="3878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BABB9865-0CA2-B32F-CF10-F091C481D4FA}"/>
              </a:ext>
            </a:extLst>
          </p:cNvPr>
          <p:cNvGrpSpPr/>
          <p:nvPr/>
        </p:nvGrpSpPr>
        <p:grpSpPr>
          <a:xfrm>
            <a:off x="6588224" y="807961"/>
            <a:ext cx="1997052" cy="3269112"/>
            <a:chOff x="6042027" y="807960"/>
            <a:chExt cx="2543249" cy="3659985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6CBB8E96-7BDC-F758-B403-89D76844E0ED}"/>
                </a:ext>
              </a:extLst>
            </p:cNvPr>
            <p:cNvGrpSpPr/>
            <p:nvPr/>
          </p:nvGrpSpPr>
          <p:grpSpPr>
            <a:xfrm>
              <a:off x="6372201" y="1155577"/>
              <a:ext cx="2213075" cy="3312368"/>
              <a:chOff x="7188372" y="1357313"/>
              <a:chExt cx="1568278" cy="2403475"/>
            </a:xfrm>
          </p:grpSpPr>
          <p:pic>
            <p:nvPicPr>
              <p:cNvPr id="9224" name="Picture 14" descr="j0438650">
                <a:extLst>
                  <a:ext uri="{FF2B5EF4-FFF2-40B4-BE49-F238E27FC236}">
                    <a16:creationId xmlns:a16="http://schemas.microsoft.com/office/drawing/2014/main" id="{44269C1D-0941-9448-7FC1-FCC5EF811C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88372" y="1860687"/>
                <a:ext cx="768091" cy="1178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1" name="Picture 6" descr="j0438630">
                <a:extLst>
                  <a:ext uri="{FF2B5EF4-FFF2-40B4-BE49-F238E27FC236}">
                    <a16:creationId xmlns:a16="http://schemas.microsoft.com/office/drawing/2014/main" id="{F02224B6-C4BC-F71E-DB47-4E11AF6F8D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500" y="3143250"/>
                <a:ext cx="928688" cy="617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2" name="Picture 8" descr="j0438701">
                <a:extLst>
                  <a:ext uri="{FF2B5EF4-FFF2-40B4-BE49-F238E27FC236}">
                    <a16:creationId xmlns:a16="http://schemas.microsoft.com/office/drawing/2014/main" id="{67757C6B-7B76-A67C-1D69-41C06716AE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500" y="2523283"/>
                <a:ext cx="1327150" cy="8136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3" name="Picture 11" descr="j0409428">
                <a:extLst>
                  <a:ext uri="{FF2B5EF4-FFF2-40B4-BE49-F238E27FC236}">
                    <a16:creationId xmlns:a16="http://schemas.microsoft.com/office/drawing/2014/main" id="{791263D9-3F1B-976C-5B65-6691714A6F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6688" y="1357313"/>
                <a:ext cx="785812" cy="785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570B64E-0B47-98DF-CB74-85CAC3024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34705" t="59206" r="36014" b="14508"/>
            <a:stretch/>
          </p:blipFill>
          <p:spPr>
            <a:xfrm>
              <a:off x="6042027" y="807960"/>
              <a:ext cx="1640319" cy="850080"/>
            </a:xfrm>
            <a:prstGeom prst="rect">
              <a:avLst/>
            </a:prstGeom>
          </p:spPr>
        </p:pic>
      </p:grp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79E8287-1716-8431-8476-A680B477A6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08" y="6050039"/>
            <a:ext cx="1166001" cy="493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pie de página">
            <a:extLst>
              <a:ext uri="{FF2B5EF4-FFF2-40B4-BE49-F238E27FC236}">
                <a16:creationId xmlns:a16="http://schemas.microsoft.com/office/drawing/2014/main" id="{78520FAD-88C4-E90D-4CBE-6E4AC899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3425" y="6375400"/>
            <a:ext cx="437515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ES" sz="1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Dpto</a:t>
            </a:r>
            <a:r>
              <a:rPr lang="en-US" altLang="es-ES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es-ES" sz="1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Orientación</a:t>
            </a:r>
            <a:r>
              <a:rPr lang="en-US" altLang="es-ES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IES José Jiménez Lozano</a:t>
            </a:r>
          </a:p>
        </p:txBody>
      </p:sp>
      <p:sp>
        <p:nvSpPr>
          <p:cNvPr id="12309" name="Text Box 21">
            <a:extLst>
              <a:ext uri="{FF2B5EF4-FFF2-40B4-BE49-F238E27FC236}">
                <a16:creationId xmlns:a16="http://schemas.microsoft.com/office/drawing/2014/main" id="{7B4B2DDA-78F0-3425-239A-26427F1DC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238" y="3049588"/>
            <a:ext cx="1787525" cy="830262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OTRAS OPCIONES FORMATIVAS O PROFESIONALES</a:t>
            </a:r>
          </a:p>
        </p:txBody>
      </p:sp>
      <p:sp>
        <p:nvSpPr>
          <p:cNvPr id="12311" name="Text Box 23">
            <a:extLst>
              <a:ext uri="{FF2B5EF4-FFF2-40B4-BE49-F238E27FC236}">
                <a16:creationId xmlns:a16="http://schemas.microsoft.com/office/drawing/2014/main" id="{483B64CE-7144-37D7-25CE-D2F8E2A68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9" y="1278169"/>
            <a:ext cx="2643188" cy="1125949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  <a:effectLst>
            <a:softEdge rad="12700"/>
          </a:effectLst>
        </p:spPr>
        <p:txBody>
          <a:bodyPr>
            <a:spAutoFit/>
            <a:flatTx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Grado  UNIVERSITARIO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s-E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(Graduado/a en …)</a:t>
            </a:r>
          </a:p>
        </p:txBody>
      </p:sp>
      <p:sp>
        <p:nvSpPr>
          <p:cNvPr id="11271" name="Line 28">
            <a:extLst>
              <a:ext uri="{FF2B5EF4-FFF2-40B4-BE49-F238E27FC236}">
                <a16:creationId xmlns:a16="http://schemas.microsoft.com/office/drawing/2014/main" id="{843042BF-9B4A-9381-CB8E-0D54B5B5B9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54213" y="2463800"/>
            <a:ext cx="2111375" cy="2120900"/>
          </a:xfrm>
          <a:prstGeom prst="line">
            <a:avLst/>
          </a:prstGeom>
          <a:noFill/>
          <a:ln w="4445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04" name="Line 29">
            <a:extLst>
              <a:ext uri="{FF2B5EF4-FFF2-40B4-BE49-F238E27FC236}">
                <a16:creationId xmlns:a16="http://schemas.microsoft.com/office/drawing/2014/main" id="{6DA75D6E-3D6C-AA02-3879-769197F79F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62275" y="1368425"/>
            <a:ext cx="746125" cy="3349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sp>
        <p:nvSpPr>
          <p:cNvPr id="9228" name="Text Box 32">
            <a:extLst>
              <a:ext uri="{FF2B5EF4-FFF2-40B4-BE49-F238E27FC236}">
                <a16:creationId xmlns:a16="http://schemas.microsoft.com/office/drawing/2014/main" id="{CDA5B11F-FBF7-CC0E-68B9-3B981F88D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260350"/>
            <a:ext cx="3168650" cy="366713"/>
          </a:xfrm>
          <a:prstGeom prst="rect">
            <a:avLst/>
          </a:prstGeom>
          <a:solidFill>
            <a:srgbClr val="FF9900"/>
          </a:solidFill>
          <a:ln w="9525"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s-ES" altLang="es-ES" sz="1800" b="1" dirty="0">
                <a:solidFill>
                  <a:schemeClr val="bg1"/>
                </a:solidFill>
              </a:rPr>
              <a:t>MUNDO LABORAL</a:t>
            </a:r>
          </a:p>
        </p:txBody>
      </p:sp>
      <p:sp>
        <p:nvSpPr>
          <p:cNvPr id="11276" name="Line 33">
            <a:extLst>
              <a:ext uri="{FF2B5EF4-FFF2-40B4-BE49-F238E27FC236}">
                <a16:creationId xmlns:a16="http://schemas.microsoft.com/office/drawing/2014/main" id="{02FF2B96-061D-A226-4295-7AFCD48C1E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81838" y="795338"/>
            <a:ext cx="25400" cy="765175"/>
          </a:xfrm>
          <a:prstGeom prst="line">
            <a:avLst/>
          </a:prstGeom>
          <a:noFill/>
          <a:ln w="9525">
            <a:solidFill>
              <a:srgbClr val="990033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7" name="Line 34">
            <a:extLst>
              <a:ext uri="{FF2B5EF4-FFF2-40B4-BE49-F238E27FC236}">
                <a16:creationId xmlns:a16="http://schemas.microsoft.com/office/drawing/2014/main" id="{28736355-B736-0B64-E0B2-FDDBD375D3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60538" y="446088"/>
            <a:ext cx="0" cy="831850"/>
          </a:xfrm>
          <a:prstGeom prst="line">
            <a:avLst/>
          </a:prstGeom>
          <a:noFill/>
          <a:ln w="9525">
            <a:solidFill>
              <a:srgbClr val="9900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8" name="Line 35">
            <a:extLst>
              <a:ext uri="{FF2B5EF4-FFF2-40B4-BE49-F238E27FC236}">
                <a16:creationId xmlns:a16="http://schemas.microsoft.com/office/drawing/2014/main" id="{56CC931C-B7F7-CAE7-F6A3-41BF30694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60538" y="404813"/>
            <a:ext cx="3819525" cy="41275"/>
          </a:xfrm>
          <a:prstGeom prst="line">
            <a:avLst/>
          </a:prstGeom>
          <a:noFill/>
          <a:ln w="9525">
            <a:solidFill>
              <a:srgbClr val="990033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2" name="Text Box 39">
            <a:extLst>
              <a:ext uri="{FF2B5EF4-FFF2-40B4-BE49-F238E27FC236}">
                <a16:creationId xmlns:a16="http://schemas.microsoft.com/office/drawing/2014/main" id="{90852C71-9D4B-2DD4-EABD-3E2BE941B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635" y="2858294"/>
            <a:ext cx="1146175" cy="4000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s-ES" altLang="es-ES" sz="800" b="1" dirty="0"/>
              <a:t>Con 19 años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s-ES" altLang="es-ES" sz="800" b="1" dirty="0"/>
              <a:t>Prueba de acceso</a:t>
            </a:r>
          </a:p>
        </p:txBody>
      </p:sp>
      <p:sp>
        <p:nvSpPr>
          <p:cNvPr id="12329" name="Text Box 41">
            <a:extLst>
              <a:ext uri="{FF2B5EF4-FFF2-40B4-BE49-F238E27FC236}">
                <a16:creationId xmlns:a16="http://schemas.microsoft.com/office/drawing/2014/main" id="{F635352D-F8C1-220C-3039-369C88BB6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5" y="2828925"/>
            <a:ext cx="830263" cy="400050"/>
          </a:xfrm>
          <a:prstGeom prst="rect">
            <a:avLst/>
          </a:prstGeom>
          <a:solidFill>
            <a:srgbClr val="993300"/>
          </a:solidFill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</a:t>
            </a:r>
          </a:p>
        </p:txBody>
      </p:sp>
      <p:sp>
        <p:nvSpPr>
          <p:cNvPr id="11281" name="Line 42">
            <a:extLst>
              <a:ext uri="{FF2B5EF4-FFF2-40B4-BE49-F238E27FC236}">
                <a16:creationId xmlns:a16="http://schemas.microsoft.com/office/drawing/2014/main" id="{194CE417-C96B-1B39-8FA2-78F1BC75EC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98950" y="2233613"/>
            <a:ext cx="2406650" cy="2319337"/>
          </a:xfrm>
          <a:prstGeom prst="line">
            <a:avLst/>
          </a:prstGeom>
          <a:noFill/>
          <a:ln w="44450">
            <a:solidFill>
              <a:srgbClr val="FF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13" name="Line 45">
            <a:extLst>
              <a:ext uri="{FF2B5EF4-FFF2-40B4-BE49-F238E27FC236}">
                <a16:creationId xmlns:a16="http://schemas.microsoft.com/office/drawing/2014/main" id="{A2E37666-C2EB-0663-3448-BAC4450A99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68800" y="3505200"/>
            <a:ext cx="2508250" cy="1036638"/>
          </a:xfrm>
          <a:prstGeom prst="line">
            <a:avLst/>
          </a:prstGeom>
          <a:ln>
            <a:solidFill>
              <a:srgbClr val="008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sp>
        <p:nvSpPr>
          <p:cNvPr id="11283" name="Text Box 23">
            <a:extLst>
              <a:ext uri="{FF2B5EF4-FFF2-40B4-BE49-F238E27FC236}">
                <a16:creationId xmlns:a16="http://schemas.microsoft.com/office/drawing/2014/main" id="{1229A246-C80F-6C75-64CD-AC51C3598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190" y="1333500"/>
            <a:ext cx="2378075" cy="765175"/>
          </a:xfrm>
          <a:prstGeom prst="rect">
            <a:avLst/>
          </a:prstGeom>
          <a:solidFill>
            <a:srgbClr val="FF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2400" b="1" dirty="0"/>
              <a:t>   </a:t>
            </a:r>
            <a:r>
              <a:rPr lang="es-ES" altLang="es-E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 ARTÍSTICOS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(Graduado/a en …)</a:t>
            </a:r>
          </a:p>
        </p:txBody>
      </p:sp>
      <p:sp>
        <p:nvSpPr>
          <p:cNvPr id="4116" name="Line 29">
            <a:extLst>
              <a:ext uri="{FF2B5EF4-FFF2-40B4-BE49-F238E27FC236}">
                <a16:creationId xmlns:a16="http://schemas.microsoft.com/office/drawing/2014/main" id="{5EB5354C-185A-1096-E877-DC96F6402F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57813" y="1857375"/>
            <a:ext cx="0" cy="7286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sp>
        <p:nvSpPr>
          <p:cNvPr id="9239" name="Line 28">
            <a:extLst>
              <a:ext uri="{FF2B5EF4-FFF2-40B4-BE49-F238E27FC236}">
                <a16:creationId xmlns:a16="http://schemas.microsoft.com/office/drawing/2014/main" id="{FDCB98B4-7B05-9C47-63EA-0209527A7E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51313" y="2692400"/>
            <a:ext cx="15875" cy="1892300"/>
          </a:xfrm>
          <a:prstGeom prst="line">
            <a:avLst/>
          </a:prstGeom>
          <a:noFill/>
          <a:ln w="44450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dirty="0">
              <a:highlight>
                <a:srgbClr val="0033CC"/>
              </a:highlight>
            </a:endParaRPr>
          </a:p>
        </p:txBody>
      </p:sp>
      <p:sp>
        <p:nvSpPr>
          <p:cNvPr id="11286" name="Line 34">
            <a:extLst>
              <a:ext uri="{FF2B5EF4-FFF2-40B4-BE49-F238E27FC236}">
                <a16:creationId xmlns:a16="http://schemas.microsoft.com/office/drawing/2014/main" id="{FC89A5B5-1A3E-FA59-8588-34CA809D6A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7538" y="446088"/>
            <a:ext cx="0" cy="1270000"/>
          </a:xfrm>
          <a:prstGeom prst="line">
            <a:avLst/>
          </a:prstGeom>
          <a:noFill/>
          <a:ln w="9525">
            <a:solidFill>
              <a:srgbClr val="9900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310" name="Text Box 22">
            <a:extLst>
              <a:ext uri="{FF2B5EF4-FFF2-40B4-BE49-F238E27FC236}">
                <a16:creationId xmlns:a16="http://schemas.microsoft.com/office/drawing/2014/main" id="{9831D0A6-AA8A-D68E-396A-C0EAE4344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3" y="1772920"/>
            <a:ext cx="2643187" cy="8699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Ciclo Formativo GS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s-E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(Técnico Superior en ..)</a:t>
            </a:r>
          </a:p>
        </p:txBody>
      </p:sp>
      <p:pic>
        <p:nvPicPr>
          <p:cNvPr id="23" name="Picture 5" descr="E:\Fotos Proyecto 1º\20191203_144018.jpg">
            <a:hlinkClick r:id="rId3"/>
            <a:extLst>
              <a:ext uri="{FF2B5EF4-FFF2-40B4-BE49-F238E27FC236}">
                <a16:creationId xmlns:a16="http://schemas.microsoft.com/office/drawing/2014/main" id="{A4FB2726-3073-68E7-7995-F8C803075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6263" y="6237312"/>
            <a:ext cx="617693" cy="461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CF688D6E-832D-919C-C82D-08AC3F01B1C4}"/>
              </a:ext>
            </a:extLst>
          </p:cNvPr>
          <p:cNvCxnSpPr>
            <a:cxnSpLocks/>
          </p:cNvCxnSpPr>
          <p:nvPr/>
        </p:nvCxnSpPr>
        <p:spPr>
          <a:xfrm flipV="1">
            <a:off x="8532813" y="795338"/>
            <a:ext cx="0" cy="21669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0" name="CuadroTexto 20">
            <a:extLst>
              <a:ext uri="{FF2B5EF4-FFF2-40B4-BE49-F238E27FC236}">
                <a16:creationId xmlns:a16="http://schemas.microsoft.com/office/drawing/2014/main" id="{DF71EDC6-B90B-DC91-D9E2-90921350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5" y="4881563"/>
            <a:ext cx="1711325" cy="3683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800"/>
              <a:t>2º Bachillerato</a:t>
            </a:r>
          </a:p>
        </p:txBody>
      </p:sp>
      <p:sp>
        <p:nvSpPr>
          <p:cNvPr id="11291" name="CuadroTexto 21">
            <a:extLst>
              <a:ext uri="{FF2B5EF4-FFF2-40B4-BE49-F238E27FC236}">
                <a16:creationId xmlns:a16="http://schemas.microsoft.com/office/drawing/2014/main" id="{3E3CC06C-FC26-935C-FD43-1B921FB7F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5" y="5322888"/>
            <a:ext cx="1711325" cy="3683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800"/>
              <a:t>1º Bachillerato</a:t>
            </a:r>
          </a:p>
        </p:txBody>
      </p:sp>
      <p:sp>
        <p:nvSpPr>
          <p:cNvPr id="2" name="Text Box 39">
            <a:extLst>
              <a:ext uri="{FF2B5EF4-FFF2-40B4-BE49-F238E27FC236}">
                <a16:creationId xmlns:a16="http://schemas.microsoft.com/office/drawing/2014/main" id="{E35DA659-C35A-98C1-1B73-05D50D5BE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122" y="2533540"/>
            <a:ext cx="1277936" cy="215444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s-ES" altLang="es-ES" sz="800" b="1" dirty="0"/>
              <a:t>Pruebas  de acceso</a:t>
            </a:r>
          </a:p>
        </p:txBody>
      </p:sp>
      <p:sp>
        <p:nvSpPr>
          <p:cNvPr id="3" name="Line 29">
            <a:extLst>
              <a:ext uri="{FF2B5EF4-FFF2-40B4-BE49-F238E27FC236}">
                <a16:creationId xmlns:a16="http://schemas.microsoft.com/office/drawing/2014/main" id="{0A5D4812-2655-5659-88F9-F06496163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48595" y="1429703"/>
            <a:ext cx="557212" cy="32988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pic>
        <p:nvPicPr>
          <p:cNvPr id="5" name="Gráfico 4" descr="Insignia 1 con relleno sólido">
            <a:extLst>
              <a:ext uri="{FF2B5EF4-FFF2-40B4-BE49-F238E27FC236}">
                <a16:creationId xmlns:a16="http://schemas.microsoft.com/office/drawing/2014/main" id="{82D6E9E2-7CD7-BE1A-D526-141779DA6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0851" y="3331025"/>
            <a:ext cx="615049" cy="615049"/>
          </a:xfrm>
          <a:prstGeom prst="rect">
            <a:avLst/>
          </a:prstGeom>
        </p:spPr>
      </p:pic>
      <p:pic>
        <p:nvPicPr>
          <p:cNvPr id="7" name="Gráfico 6" descr="Insignia con relleno sólido">
            <a:extLst>
              <a:ext uri="{FF2B5EF4-FFF2-40B4-BE49-F238E27FC236}">
                <a16:creationId xmlns:a16="http://schemas.microsoft.com/office/drawing/2014/main" id="{D1C8F3B5-313D-ECD1-F048-1CC9A3C761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34948" y="3311475"/>
            <a:ext cx="530639" cy="530639"/>
          </a:xfrm>
          <a:prstGeom prst="rect">
            <a:avLst/>
          </a:prstGeom>
        </p:spPr>
      </p:pic>
      <p:pic>
        <p:nvPicPr>
          <p:cNvPr id="9" name="Gráfico 8" descr="Insignia 3 con relleno sólido">
            <a:extLst>
              <a:ext uri="{FF2B5EF4-FFF2-40B4-BE49-F238E27FC236}">
                <a16:creationId xmlns:a16="http://schemas.microsoft.com/office/drawing/2014/main" id="{C8397F3C-2D3D-7772-1C4E-BC78FBF013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37115" y="2777472"/>
            <a:ext cx="588491" cy="588491"/>
          </a:xfrm>
          <a:prstGeom prst="rect">
            <a:avLst/>
          </a:prstGeom>
        </p:spPr>
      </p:pic>
      <p:pic>
        <p:nvPicPr>
          <p:cNvPr id="12" name="Gráfico 11" descr="Insignia 4 con relleno sólido">
            <a:extLst>
              <a:ext uri="{FF2B5EF4-FFF2-40B4-BE49-F238E27FC236}">
                <a16:creationId xmlns:a16="http://schemas.microsoft.com/office/drawing/2014/main" id="{4FD11E69-A454-C281-184C-58F8E21EE3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18751" y="3946074"/>
            <a:ext cx="554971" cy="554971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5 Marcador de número de diapositiva">
            <a:extLst>
              <a:ext uri="{FF2B5EF4-FFF2-40B4-BE49-F238E27FC236}">
                <a16:creationId xmlns:a16="http://schemas.microsoft.com/office/drawing/2014/main" id="{718AC5A9-252C-8DC4-3FB2-965FBBF3B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53FF27-DC79-4B8C-9F66-A96EE13EC2E8}" type="slidenum">
              <a:rPr lang="es-ES" altLang="es-E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s-ES" altLang="es-ES" sz="1400"/>
          </a:p>
        </p:txBody>
      </p:sp>
      <p:sp>
        <p:nvSpPr>
          <p:cNvPr id="13315" name="Text Box 4">
            <a:extLst>
              <a:ext uri="{FF2B5EF4-FFF2-40B4-BE49-F238E27FC236}">
                <a16:creationId xmlns:a16="http://schemas.microsoft.com/office/drawing/2014/main" id="{F58E1667-5400-8B7A-0EAC-215D510E5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1920875"/>
            <a:ext cx="22733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i="1">
                <a:solidFill>
                  <a:schemeClr val="accent2"/>
                </a:solidFill>
                <a:latin typeface="Arial Black" panose="020B0A04020102020204" pitchFamily="34" charset="0"/>
              </a:rPr>
              <a:t>  </a:t>
            </a:r>
            <a:r>
              <a:rPr lang="es-ES" altLang="es-ES" sz="1800" b="1" i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Promocionan a</a:t>
            </a:r>
            <a:r>
              <a:rPr lang="es-ES" altLang="es-ES" sz="1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2º de bachillerato:</a:t>
            </a:r>
            <a:endParaRPr lang="es-ES" altLang="es-E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6" name="AutoShape 5">
            <a:extLst>
              <a:ext uri="{FF2B5EF4-FFF2-40B4-BE49-F238E27FC236}">
                <a16:creationId xmlns:a16="http://schemas.microsoft.com/office/drawing/2014/main" id="{14EA1EC5-6BC2-60C0-2AB0-59D38F1EC367}"/>
              </a:ext>
            </a:extLst>
          </p:cNvPr>
          <p:cNvSpPr>
            <a:spLocks/>
          </p:cNvSpPr>
          <p:nvPr/>
        </p:nvSpPr>
        <p:spPr bwMode="auto">
          <a:xfrm>
            <a:off x="2843213" y="1557338"/>
            <a:ext cx="71437" cy="1512887"/>
          </a:xfrm>
          <a:prstGeom prst="leftBrace">
            <a:avLst>
              <a:gd name="adj1" fmla="val 17648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3317" name="Text Box 6">
            <a:extLst>
              <a:ext uri="{FF2B5EF4-FFF2-40B4-BE49-F238E27FC236}">
                <a16:creationId xmlns:a16="http://schemas.microsoft.com/office/drawing/2014/main" id="{A8B8B420-3F71-F749-1BCB-0B58B0F56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913" y="1763713"/>
            <a:ext cx="570388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s-ES" altLang="es-ES" sz="1800" b="1" dirty="0">
                <a:solidFill>
                  <a:schemeClr val="accent2"/>
                </a:solidFill>
              </a:rPr>
              <a:t> </a:t>
            </a:r>
            <a:r>
              <a:rPr lang="es-ES" altLang="es-ES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alumnos/as que aprueban todas las materias de  1º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s-ES" altLang="es-ES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 alumnos que suspenden 1 </a:t>
            </a:r>
            <a:r>
              <a:rPr lang="es-ES" altLang="es-ES" sz="1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s-ES" altLang="es-ES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materias tras las pruebas extraordinarias.</a:t>
            </a:r>
          </a:p>
        </p:txBody>
      </p:sp>
      <p:sp>
        <p:nvSpPr>
          <p:cNvPr id="13318" name="Text Box 7">
            <a:extLst>
              <a:ext uri="{FF2B5EF4-FFF2-40B4-BE49-F238E27FC236}">
                <a16:creationId xmlns:a16="http://schemas.microsoft.com/office/drawing/2014/main" id="{738784B6-B57D-600A-4E8A-0542B3EBA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446463"/>
            <a:ext cx="7416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suspendes 3 o más cursarás 1º de Bachillerato completo.</a:t>
            </a:r>
          </a:p>
        </p:txBody>
      </p:sp>
      <p:sp>
        <p:nvSpPr>
          <p:cNvPr id="13319" name="Text Box 10">
            <a:extLst>
              <a:ext uri="{FF2B5EF4-FFF2-40B4-BE49-F238E27FC236}">
                <a16:creationId xmlns:a16="http://schemas.microsoft.com/office/drawing/2014/main" id="{DC727E20-0855-F8AA-1161-0EB24F177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4552950"/>
            <a:ext cx="8139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tener el título de Bachillerato deberás aprobar todas las asignaturas.</a:t>
            </a:r>
          </a:p>
        </p:txBody>
      </p:sp>
      <p:sp>
        <p:nvSpPr>
          <p:cNvPr id="13320" name="Text Box 12">
            <a:extLst>
              <a:ext uri="{FF2B5EF4-FFF2-40B4-BE49-F238E27FC236}">
                <a16:creationId xmlns:a16="http://schemas.microsoft.com/office/drawing/2014/main" id="{48FF2D17-8B0D-AD83-3B2B-0772DF670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403600"/>
            <a:ext cx="431800" cy="579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273" name="Text Box 13">
            <a:extLst>
              <a:ext uri="{FF2B5EF4-FFF2-40B4-BE49-F238E27FC236}">
                <a16:creationId xmlns:a16="http://schemas.microsoft.com/office/drawing/2014/main" id="{1555765F-9F03-7EC0-8BE4-67FE8A553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049463"/>
            <a:ext cx="431800" cy="5794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s-ES" altLang="es-E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322" name="Text Box 14">
            <a:extLst>
              <a:ext uri="{FF2B5EF4-FFF2-40B4-BE49-F238E27FC236}">
                <a16:creationId xmlns:a16="http://schemas.microsoft.com/office/drawing/2014/main" id="{E9B69C86-9834-5B56-E30C-C96BA2F02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408488"/>
            <a:ext cx="431800" cy="5794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323" name="Text Box 15">
            <a:extLst>
              <a:ext uri="{FF2B5EF4-FFF2-40B4-BE49-F238E27FC236}">
                <a16:creationId xmlns:a16="http://schemas.microsoft.com/office/drawing/2014/main" id="{77BB0712-140A-3B65-FA9D-097F24140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5138738"/>
            <a:ext cx="637396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PUEDES PERMANECER EN BACHILLERATO UN TOTAL DE 4 CURSOS</a:t>
            </a:r>
          </a:p>
        </p:txBody>
      </p:sp>
      <p:sp>
        <p:nvSpPr>
          <p:cNvPr id="13324" name="13 CuadroTexto">
            <a:extLst>
              <a:ext uri="{FF2B5EF4-FFF2-40B4-BE49-F238E27FC236}">
                <a16:creationId xmlns:a16="http://schemas.microsoft.com/office/drawing/2014/main" id="{1DAD58B3-EEE8-889B-D218-D8331100B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88" y="681038"/>
            <a:ext cx="7286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8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PROMOCIÓN Y TITULACIÓN EN BACHILLERATO</a:t>
            </a:r>
          </a:p>
        </p:txBody>
      </p:sp>
      <p:sp>
        <p:nvSpPr>
          <p:cNvPr id="2" name="2 Marcador de pie de página">
            <a:extLst>
              <a:ext uri="{FF2B5EF4-FFF2-40B4-BE49-F238E27FC236}">
                <a16:creationId xmlns:a16="http://schemas.microsoft.com/office/drawing/2014/main" id="{34244614-1F72-A6C0-A08B-DF00D62C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3425" y="6375400"/>
            <a:ext cx="437515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ES" sz="1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Dpto</a:t>
            </a:r>
            <a:r>
              <a:rPr lang="en-US" altLang="es-ES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es-ES" sz="1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Orientación</a:t>
            </a:r>
            <a:r>
              <a:rPr lang="en-US" altLang="es-ES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IES José Jiménez Lozano</a:t>
            </a:r>
          </a:p>
        </p:txBody>
      </p:sp>
      <p:pic>
        <p:nvPicPr>
          <p:cNvPr id="3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80D62761-9388-3DA2-CE6F-12AD6068E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6263" y="6245224"/>
            <a:ext cx="607112" cy="45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Marcador de contenido 7">
            <a:extLst>
              <a:ext uri="{FF2B5EF4-FFF2-40B4-BE49-F238E27FC236}">
                <a16:creationId xmlns:a16="http://schemas.microsoft.com/office/drawing/2014/main" id="{DA351C03-7696-9895-61E9-0BC10B68C3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6525" y="1052513"/>
            <a:ext cx="6623050" cy="4967287"/>
          </a:xfrm>
        </p:spPr>
      </p:pic>
      <p:sp>
        <p:nvSpPr>
          <p:cNvPr id="14339" name="CuadroTexto 9">
            <a:extLst>
              <a:ext uri="{FF2B5EF4-FFF2-40B4-BE49-F238E27FC236}">
                <a16:creationId xmlns:a16="http://schemas.microsoft.com/office/drawing/2014/main" id="{21855422-546D-8981-1C5F-A9BC5962F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037263"/>
            <a:ext cx="5545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2000">
                <a:solidFill>
                  <a:srgbClr val="000000"/>
                </a:solidFill>
                <a:latin typeface="Tahoma" panose="020B0604030504040204" pitchFamily="34" charset="0"/>
                <a:hlinkClick r:id="rId3"/>
              </a:rPr>
              <a:t>Las competencias clave de la LOMLOE</a:t>
            </a:r>
            <a:endParaRPr lang="es-ES" altLang="es-ES" sz="20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9CCB1A-9B16-96CB-C54C-955A919033AA}"/>
              </a:ext>
            </a:extLst>
          </p:cNvPr>
          <p:cNvSpPr txBox="1"/>
          <p:nvPr/>
        </p:nvSpPr>
        <p:spPr>
          <a:xfrm rot="20776057">
            <a:off x="339725" y="549275"/>
            <a:ext cx="3789363" cy="12001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endParaRPr lang="es-ES" b="1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 algn="ctr">
              <a:defRPr/>
            </a:pPr>
            <a:r>
              <a:rPr lang="es-ES" b="1" dirty="0">
                <a:solidFill>
                  <a:srgbClr val="C00000"/>
                </a:solidFill>
                <a:latin typeface="Abadi" panose="020B0604020104020204" pitchFamily="34" charset="0"/>
              </a:rPr>
              <a:t> NOVEDAD LOMLOE: </a:t>
            </a:r>
          </a:p>
          <a:p>
            <a:pPr algn="ctr">
              <a:defRPr/>
            </a:pPr>
            <a:r>
              <a:rPr lang="es-ES" b="1" dirty="0">
                <a:solidFill>
                  <a:srgbClr val="C00000"/>
                </a:solidFill>
                <a:latin typeface="Abadi" panose="020B0604020104020204" pitchFamily="34" charset="0"/>
              </a:rPr>
              <a:t>calificación en competencias</a:t>
            </a:r>
          </a:p>
          <a:p>
            <a:pPr>
              <a:defRPr/>
            </a:pPr>
            <a:endParaRPr lang="es-ES" b="1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5409B3A-152C-1D82-FB50-FE2F7695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27050"/>
            <a:ext cx="5153025" cy="9223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31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TITULAR EN BACHILLERATO</a:t>
            </a:r>
            <a:br>
              <a:rPr lang="es-ES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Real Decreto 984/2021, de 16 de noviembre</a:t>
            </a:r>
            <a:endParaRPr lang="es-ES" sz="20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3" name="2 Marcador de pie de página">
            <a:extLst>
              <a:ext uri="{FF2B5EF4-FFF2-40B4-BE49-F238E27FC236}">
                <a16:creationId xmlns:a16="http://schemas.microsoft.com/office/drawing/2014/main" id="{64ABD69D-6D29-BBC9-5043-A240B959C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162175" y="6351588"/>
            <a:ext cx="437515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ES" sz="1100" b="1">
                <a:solidFill>
                  <a:srgbClr val="C00000"/>
                </a:solidFill>
              </a:rPr>
              <a:t>Dpto de Orientación - IES José Jiménez Lozano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0704CB-B5D4-5447-2C2C-2D2F6D7FE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600200"/>
            <a:ext cx="84963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1.El título de Bachiller acredita el logro de los objetivos establecidos para la etapa y la adquisición de las competencias correspondientes. </a:t>
            </a:r>
          </a:p>
          <a:p>
            <a:pPr marL="0" indent="0">
              <a:buFontTx/>
              <a:buNone/>
              <a:defRPr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obtener el título de Bachiller será necesaria la evaluación positiva en todas las materias de los dos cursos de Bachillerato.</a:t>
            </a:r>
          </a:p>
          <a:p>
            <a:pPr marL="0" indent="0">
              <a:buFontTx/>
              <a:buNone/>
              <a:defRPr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s-ES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Excepcionalmente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el equipo docente </a:t>
            </a:r>
            <a:r>
              <a:rPr lang="es-ES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podrá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decidir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 la obtención del título de Bachiller por un alumno/a que haya superado todas las materias salvo una, </a:t>
            </a:r>
            <a:r>
              <a:rPr lang="es-ES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siempre que se cumplan además todas las condiciones siguientes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>
              <a:buFontTx/>
              <a:buNone/>
              <a:defRPr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  a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) Que el equipo docente considere que el alumno/a ha alcanzado los objetivos y   competencias vinculados a ese título. </a:t>
            </a:r>
          </a:p>
          <a:p>
            <a:pPr marL="0" indent="0">
              <a:buFontTx/>
              <a:buNone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 b) Que no se haya producido una inasistencia continuada y no justificada por parte del 	alumno o la alumna en la materia. </a:t>
            </a:r>
          </a:p>
          <a:p>
            <a:pPr marL="0" indent="0">
              <a:buFontTx/>
              <a:buNone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 c) Que el alumno/a se haya presentado a las pruebas y realizado las actividades necesarias para su evaluación, incluidas las de la convocatoria extraordinaria. </a:t>
            </a:r>
          </a:p>
          <a:p>
            <a:pPr marL="0" indent="0">
              <a:buFontTx/>
              <a:buNone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d) Que la media aritmética de las calificaciones obtenidas en todas las materias de la etapa sea igual o superior a cinco. </a:t>
            </a:r>
          </a:p>
          <a:p>
            <a:pPr marL="0" indent="0">
              <a:buFontTx/>
              <a:buNone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En este caso, a efectos del cálculo de la calificación final de la etapa, se considerará la nota numérica obtenida en la materia no superada. </a:t>
            </a:r>
          </a:p>
        </p:txBody>
      </p:sp>
      <p:pic>
        <p:nvPicPr>
          <p:cNvPr id="15365" name="Imagen 2">
            <a:extLst>
              <a:ext uri="{FF2B5EF4-FFF2-40B4-BE49-F238E27FC236}">
                <a16:creationId xmlns:a16="http://schemas.microsoft.com/office/drawing/2014/main" id="{BDAD0BFD-1465-4DAF-A04C-7592EE346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6254750"/>
            <a:ext cx="88423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78650BB-19FC-99D7-277A-8DB032C488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5916" y="620688"/>
            <a:ext cx="4320971" cy="745527"/>
          </a:xfrm>
        </p:spPr>
        <p:txBody>
          <a:bodyPr anchorCtr="1"/>
          <a:lstStyle/>
          <a:p>
            <a:pPr lvl="0" algn="ctr" hangingPunct="1"/>
            <a:r>
              <a:rPr lang="es-ES" sz="8800" b="1" dirty="0">
                <a:solidFill>
                  <a:srgbClr val="990033"/>
                </a:solidFill>
              </a:rPr>
              <a:t>   </a:t>
            </a:r>
            <a:br>
              <a:rPr lang="es-ES" sz="8800" b="1" dirty="0">
                <a:solidFill>
                  <a:srgbClr val="990033"/>
                </a:solidFill>
              </a:rPr>
            </a:br>
            <a:r>
              <a:rPr lang="es-ES" sz="8800" b="1" dirty="0">
                <a:solidFill>
                  <a:srgbClr val="990033"/>
                </a:solidFill>
              </a:rPr>
              <a:t>PAU</a:t>
            </a:r>
            <a:r>
              <a:rPr lang="es-ES" sz="3200" dirty="0">
                <a:solidFill>
                  <a:srgbClr val="990033"/>
                </a:solidFill>
              </a:rPr>
              <a:t> </a:t>
            </a:r>
            <a:endParaRPr lang="es-ES" sz="3200" dirty="0"/>
          </a:p>
        </p:txBody>
      </p:sp>
      <p:sp>
        <p:nvSpPr>
          <p:cNvPr id="3" name="2 Marcador de pie de página">
            <a:extLst>
              <a:ext uri="{FF2B5EF4-FFF2-40B4-BE49-F238E27FC236}">
                <a16:creationId xmlns:a16="http://schemas.microsoft.com/office/drawing/2014/main" id="{5E1726A7-6E73-F457-1C50-0CB45044C1BC}"/>
              </a:ext>
            </a:extLst>
          </p:cNvPr>
          <p:cNvSpPr txBox="1"/>
          <p:nvPr/>
        </p:nvSpPr>
        <p:spPr>
          <a:xfrm>
            <a:off x="2308229" y="6165854"/>
            <a:ext cx="4375147" cy="3238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 err="1">
                <a:solidFill>
                  <a:srgbClr val="C00000"/>
                </a:solidFill>
                <a:uFillTx/>
                <a:latin typeface="Century Gothic" pitchFamily="34"/>
              </a:rPr>
              <a:t>Dpto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entury Gothic" pitchFamily="34"/>
              </a:rPr>
              <a:t> de </a:t>
            </a:r>
            <a:r>
              <a:rPr lang="en-US" sz="1100" b="1" i="0" u="none" strike="noStrike" kern="1200" cap="none" spc="0" baseline="0" dirty="0" err="1">
                <a:solidFill>
                  <a:srgbClr val="C00000"/>
                </a:solidFill>
                <a:uFillTx/>
                <a:latin typeface="Century Gothic" pitchFamily="34"/>
              </a:rPr>
              <a:t>Orientación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entury Gothic" pitchFamily="34"/>
              </a:rPr>
              <a:t> - IES José Jiménez Lozano</a:t>
            </a:r>
          </a:p>
        </p:txBody>
      </p:sp>
      <p:sp>
        <p:nvSpPr>
          <p:cNvPr id="4" name="CuadroTexto 1">
            <a:extLst>
              <a:ext uri="{FF2B5EF4-FFF2-40B4-BE49-F238E27FC236}">
                <a16:creationId xmlns:a16="http://schemas.microsoft.com/office/drawing/2014/main" id="{18D45955-E775-DA56-CF1C-7800901179E5}"/>
              </a:ext>
            </a:extLst>
          </p:cNvPr>
          <p:cNvSpPr txBox="1"/>
          <p:nvPr/>
        </p:nvSpPr>
        <p:spPr>
          <a:xfrm>
            <a:off x="899592" y="4365104"/>
            <a:ext cx="7632844" cy="646334"/>
          </a:xfrm>
          <a:prstGeom prst="rect">
            <a:avLst/>
          </a:prstGeom>
          <a:solidFill>
            <a:srgbClr val="990033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</a:rPr>
              <a:t>Es interesante que te presentes aunque </a:t>
            </a:r>
            <a:r>
              <a:rPr lang="es-ES" b="1" dirty="0">
                <a:solidFill>
                  <a:srgbClr val="FFFFFF"/>
                </a:solidFill>
                <a:latin typeface="Arial" pitchFamily="34"/>
              </a:rPr>
              <a:t>al finalizar bachillerato</a:t>
            </a:r>
            <a:r>
              <a:rPr lang="es-ES" sz="18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</a:rPr>
              <a:t> no estés interesado/a en ir a la Universidad.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1C2BC67A-1F39-528F-FB88-251979D6D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5949278"/>
            <a:ext cx="1222031" cy="829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Gráfico 5" descr="Insignia 1 con relleno sólido">
            <a:extLst>
              <a:ext uri="{FF2B5EF4-FFF2-40B4-BE49-F238E27FC236}">
                <a16:creationId xmlns:a16="http://schemas.microsoft.com/office/drawing/2014/main" id="{72A4BAFF-7C74-8581-6BF4-B0ED9A0D7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447" y="1117242"/>
            <a:ext cx="939157" cy="9391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46B29A0-02BF-8F5B-297F-E86231B093EF}"/>
              </a:ext>
            </a:extLst>
          </p:cNvPr>
          <p:cNvSpPr txBox="1"/>
          <p:nvPr/>
        </p:nvSpPr>
        <p:spPr>
          <a:xfrm>
            <a:off x="1835696" y="1171321"/>
            <a:ext cx="2102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990033"/>
                </a:solidFill>
              </a:rPr>
              <a:t>Acceso a la Universidad:              </a:t>
            </a:r>
            <a:r>
              <a:rPr lang="es-ES" sz="2400" dirty="0"/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pie de página">
            <a:extLst>
              <a:ext uri="{FF2B5EF4-FFF2-40B4-BE49-F238E27FC236}">
                <a16:creationId xmlns:a16="http://schemas.microsoft.com/office/drawing/2014/main" id="{383A6093-9136-B819-5EBC-B9B2F312612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051721" y="6429375"/>
            <a:ext cx="3968086" cy="2399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defPPr>
              <a:defRPr lang="es-ES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b="1" dirty="0" err="1">
                <a:solidFill>
                  <a:srgbClr val="C00000"/>
                </a:solidFill>
              </a:rPr>
              <a:t>Dpto</a:t>
            </a:r>
            <a:r>
              <a:rPr lang="es-ES" b="1" dirty="0">
                <a:solidFill>
                  <a:srgbClr val="C00000"/>
                </a:solidFill>
              </a:rPr>
              <a:t> de Orientación - IES José Jiménez Lozano-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282FCD98-09CD-CFB9-F683-378C127A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68144" y="6042566"/>
            <a:ext cx="835726" cy="626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6">
            <a:extLst>
              <a:ext uri="{FF2B5EF4-FFF2-40B4-BE49-F238E27FC236}">
                <a16:creationId xmlns:a16="http://schemas.microsoft.com/office/drawing/2014/main" id="{4BEF8162-2434-680C-2CA6-987C32C88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87063" y="7176796"/>
            <a:ext cx="7517318" cy="56022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uadroTexto 2">
            <a:extLst>
              <a:ext uri="{FF2B5EF4-FFF2-40B4-BE49-F238E27FC236}">
                <a16:creationId xmlns:a16="http://schemas.microsoft.com/office/drawing/2014/main" id="{9CD93D7B-E5C8-19DD-A38E-C1A57C31A16E}"/>
              </a:ext>
            </a:extLst>
          </p:cNvPr>
          <p:cNvSpPr txBox="1"/>
          <p:nvPr/>
        </p:nvSpPr>
        <p:spPr>
          <a:xfrm>
            <a:off x="395532" y="548676"/>
            <a:ext cx="8280916" cy="51706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C00000"/>
                </a:solidFill>
                <a:uFillTx/>
                <a:latin typeface="Arial" pitchFamily="34"/>
              </a:rPr>
              <a:t>CARACTERÍSTICAS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1" i="0" u="none" strike="noStrike" kern="1200" cap="none" spc="0" baseline="0" dirty="0">
              <a:solidFill>
                <a:srgbClr val="2D2D8A"/>
              </a:solidFill>
              <a:uFillTx/>
              <a:latin typeface="Arial" pitchFamily="34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Es una prueba referida a contenidos de 2º de Bachillerato</a:t>
            </a: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Es necesaria para poder acceder a la universidad desde Bachillerato</a:t>
            </a: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Tiene validez en todo el territorio español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1" i="0" u="none" strike="noStrike" kern="1200" cap="none" spc="0" baseline="0" dirty="0">
              <a:solidFill>
                <a:srgbClr val="2D2D8A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Consta de dos fases: 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Fase General</a:t>
            </a:r>
            <a:r>
              <a:rPr lang="es-E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: </a:t>
            </a:r>
            <a:r>
              <a:rPr lang="es-ES" sz="2000" b="0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obligatoria</a:t>
            </a:r>
          </a:p>
          <a:p>
            <a:pPr marL="265111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Consistirá en la realización de una prueba por cada una de las materias troncales generales de 2º de Bachillerato. Total: 4 materias.</a:t>
            </a:r>
          </a:p>
          <a:p>
            <a:pPr marL="265111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La calificación que proporciona no tiene caducidad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Fase de Admisión</a:t>
            </a:r>
            <a:r>
              <a:rPr lang="es-E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: </a:t>
            </a:r>
            <a:r>
              <a:rPr lang="es-ES" sz="2000" b="0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voluntaria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(necesaria cuando se da concurrencia competitiva)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    </a:t>
            </a: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Objetivo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: mejorar la nota </a:t>
            </a:r>
          </a:p>
          <a:p>
            <a:pPr marL="265111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La calificación que proporciona es válida durante </a:t>
            </a:r>
            <a:r>
              <a:rPr lang="es-ES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el curso siguiente a la superación de la prueba y los </a:t>
            </a:r>
            <a:r>
              <a:rPr lang="es-ES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dos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cursos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siguientes.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pie de página">
            <a:extLst>
              <a:ext uri="{FF2B5EF4-FFF2-40B4-BE49-F238E27FC236}">
                <a16:creationId xmlns:a16="http://schemas.microsoft.com/office/drawing/2014/main" id="{393E6028-AFDA-7E9C-70AF-3EDF94C084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195739" y="6429375"/>
            <a:ext cx="3824068" cy="1679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defPPr>
              <a:defRPr lang="es-ES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Dpto</a:t>
            </a:r>
            <a:r>
              <a:rPr lang="es-E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Orientación - IES José Jiménez Lozano-</a:t>
            </a:r>
            <a:endParaRPr lang="en-US" sz="11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5B66EA05-A55E-6632-9321-FF12A18A3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52121" y="6237312"/>
            <a:ext cx="652462" cy="489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6">
            <a:extLst>
              <a:ext uri="{FF2B5EF4-FFF2-40B4-BE49-F238E27FC236}">
                <a16:creationId xmlns:a16="http://schemas.microsoft.com/office/drawing/2014/main" id="{C93D0D72-B8DA-352F-18B0-66F91D0EE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87063" y="7176796"/>
            <a:ext cx="7517318" cy="56022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uadroTexto 2">
            <a:extLst>
              <a:ext uri="{FF2B5EF4-FFF2-40B4-BE49-F238E27FC236}">
                <a16:creationId xmlns:a16="http://schemas.microsoft.com/office/drawing/2014/main" id="{49AC9540-E03F-6056-77CE-8D63A82A25A4}"/>
              </a:ext>
            </a:extLst>
          </p:cNvPr>
          <p:cNvSpPr txBox="1"/>
          <p:nvPr/>
        </p:nvSpPr>
        <p:spPr>
          <a:xfrm>
            <a:off x="323528" y="361698"/>
            <a:ext cx="7805345" cy="800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1" i="0" u="none" strike="noStrike" kern="1200" cap="none" spc="0" baseline="0" dirty="0">
                <a:solidFill>
                  <a:srgbClr val="C00000"/>
                </a:solidFill>
                <a:uFillTx/>
                <a:latin typeface="Arial" pitchFamily="34"/>
              </a:rPr>
              <a:t>Fase general: 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1" i="0" u="none" strike="noStrike" kern="1200" cap="none" spc="0" baseline="0" dirty="0">
              <a:solidFill>
                <a:srgbClr val="2D2D8A"/>
              </a:solidFill>
              <a:uFillTx/>
              <a:latin typeface="Arial" pitchFamily="34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A96187E-370A-3204-F0BD-EF0783628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980260"/>
              </p:ext>
            </p:extLst>
          </p:nvPr>
        </p:nvGraphicFramePr>
        <p:xfrm>
          <a:off x="539544" y="989972"/>
          <a:ext cx="8064906" cy="3540764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612974">
                  <a:extLst>
                    <a:ext uri="{9D8B030D-6E8A-4147-A177-3AD203B41FA5}">
                      <a16:colId xmlns:a16="http://schemas.microsoft.com/office/drawing/2014/main" val="313773669"/>
                    </a:ext>
                  </a:extLst>
                </a:gridCol>
                <a:gridCol w="2131450">
                  <a:extLst>
                    <a:ext uri="{9D8B030D-6E8A-4147-A177-3AD203B41FA5}">
                      <a16:colId xmlns:a16="http://schemas.microsoft.com/office/drawing/2014/main" val="1432355093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3746588397"/>
                    </a:ext>
                  </a:extLst>
                </a:gridCol>
                <a:gridCol w="2016226">
                  <a:extLst>
                    <a:ext uri="{9D8B030D-6E8A-4147-A177-3AD203B41FA5}">
                      <a16:colId xmlns:a16="http://schemas.microsoft.com/office/drawing/2014/main" val="2393837055"/>
                    </a:ext>
                  </a:extLst>
                </a:gridCol>
              </a:tblGrid>
              <a:tr h="370844">
                <a:tc rowSpan="2">
                  <a:txBody>
                    <a:bodyPr/>
                    <a:lstStyle/>
                    <a:p>
                      <a:pPr lvl="0"/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/>
                      <a:r>
                        <a:rPr lang="es-ES" dirty="0"/>
                        <a:t>2º de Bachillerato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526754"/>
                  </a:ext>
                </a:extLst>
              </a:tr>
              <a:tr h="3708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solidFill>
                            <a:schemeClr val="bg1"/>
                          </a:solidFill>
                          <a:latin typeface="Calibri" pitchFamily="34"/>
                          <a:cs typeface="Calibri" pitchFamily="34"/>
                        </a:rPr>
                        <a:t>Ciencias y Tecnología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solidFill>
                            <a:schemeClr val="bg1"/>
                          </a:solidFill>
                          <a:latin typeface="Calibri" pitchFamily="34"/>
                          <a:cs typeface="Calibri" pitchFamily="34"/>
                        </a:rPr>
                        <a:t>Humanidades y CCSS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solidFill>
                            <a:schemeClr val="bg1"/>
                          </a:solidFill>
                          <a:latin typeface="Calibri" pitchFamily="34"/>
                          <a:cs typeface="Calibri" pitchFamily="34"/>
                        </a:rPr>
                        <a:t>Artes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141621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s-ES" sz="1600" i="1">
                        <a:latin typeface="Calibri" pitchFamily="34"/>
                        <a:cs typeface="Calibri" pitchFamily="34"/>
                      </a:endParaRPr>
                    </a:p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ES" sz="1600" i="1">
                          <a:latin typeface="Calibri" pitchFamily="34"/>
                          <a:cs typeface="Calibri" pitchFamily="34"/>
                        </a:rPr>
                        <a:t>Materias comunes</a:t>
                      </a:r>
                    </a:p>
                    <a:p>
                      <a:pPr lvl="0" algn="ctr"/>
                      <a:endParaRPr lang="es-ES" sz="1600" i="1">
                        <a:latin typeface="Calibri" pitchFamily="34"/>
                        <a:cs typeface="Calibri" pitchFamily="34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Historia de España o </a:t>
                      </a:r>
                      <a:r>
                        <a:rPr lang="es-ES" b="1" dirty="0" err="1">
                          <a:latin typeface="Calibri" pitchFamily="34"/>
                          <a:cs typeface="Calibri" pitchFamily="34"/>
                        </a:rPr>
                        <a:t>Hª</a:t>
                      </a:r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 de la Filosofía</a:t>
                      </a:r>
                      <a:r>
                        <a:rPr lang="es-ES" sz="1800" i="1" dirty="0">
                          <a:latin typeface="Calibri" pitchFamily="34"/>
                          <a:cs typeface="Calibri" pitchFamily="34"/>
                        </a:rPr>
                        <a:t>(**)</a:t>
                      </a:r>
                      <a:endParaRPr lang="es-ES" b="1" dirty="0">
                        <a:latin typeface="Calibri" pitchFamily="34"/>
                        <a:cs typeface="Calibri" pitchFamily="34"/>
                      </a:endParaRPr>
                    </a:p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Lengua Castellana y Literatura II (**)</a:t>
                      </a:r>
                    </a:p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 Lengua Extranjera II (*)(**)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119989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s-ES" sz="1600" i="1" dirty="0">
                          <a:latin typeface="Calibri" pitchFamily="34"/>
                          <a:cs typeface="Calibri" pitchFamily="34"/>
                        </a:rPr>
                        <a:t>Materia específica de modalidad obligatoria</a:t>
                      </a:r>
                    </a:p>
                    <a:p>
                      <a:pPr lvl="0" algn="ctr"/>
                      <a:r>
                        <a:rPr lang="es-ES" sz="1600" i="1" dirty="0">
                          <a:latin typeface="Calibri" pitchFamily="34"/>
                          <a:cs typeface="Calibri" pitchFamily="34"/>
                        </a:rPr>
                        <a:t>(**)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Matemáticas II</a:t>
                      </a:r>
                    </a:p>
                    <a:p>
                      <a:pPr lvl="0" algn="ctr"/>
                      <a:r>
                        <a:rPr lang="es-ES" b="1" dirty="0" err="1">
                          <a:latin typeface="Calibri" pitchFamily="34"/>
                          <a:cs typeface="Calibri" pitchFamily="34"/>
                        </a:rPr>
                        <a:t>ó</a:t>
                      </a:r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 </a:t>
                      </a:r>
                    </a:p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Matemáticas Aplicadas a las CCSS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Latín II </a:t>
                      </a:r>
                      <a:r>
                        <a:rPr lang="es-ES" b="1" dirty="0" err="1">
                          <a:latin typeface="Calibri" pitchFamily="34"/>
                          <a:cs typeface="Calibri" pitchFamily="34"/>
                        </a:rPr>
                        <a:t>ó</a:t>
                      </a:r>
                      <a:endParaRPr lang="es-ES" b="1" dirty="0">
                        <a:latin typeface="Calibri" pitchFamily="34"/>
                        <a:cs typeface="Calibri" pitchFamily="34"/>
                      </a:endParaRPr>
                    </a:p>
                    <a:p>
                      <a:pPr lvl="0" algn="ctr"/>
                      <a:r>
                        <a:rPr lang="es-ES" sz="1800" b="1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Calibri" pitchFamily="34"/>
                          <a:cs typeface="Calibri" pitchFamily="34"/>
                        </a:rPr>
                        <a:t>Matemáticas Aplicadas a las CCSS II</a:t>
                      </a:r>
                      <a:endParaRPr lang="es-ES" b="1" dirty="0">
                        <a:latin typeface="Calibri" pitchFamily="34"/>
                        <a:cs typeface="Calibri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Dibujo Artístico  II/</a:t>
                      </a:r>
                    </a:p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Artes Escénicas II </a:t>
                      </a:r>
                    </a:p>
                    <a:p>
                      <a:pPr lvl="0" algn="ctr"/>
                      <a:r>
                        <a:rPr lang="es-ES" b="1" dirty="0" err="1">
                          <a:latin typeface="Calibri" pitchFamily="34"/>
                          <a:cs typeface="Calibri" pitchFamily="34"/>
                        </a:rPr>
                        <a:t>ó</a:t>
                      </a:r>
                      <a:endParaRPr lang="es-ES" b="1" dirty="0">
                        <a:latin typeface="Calibri" pitchFamily="34"/>
                        <a:cs typeface="Calibri" pitchFamily="34"/>
                      </a:endParaRPr>
                    </a:p>
                    <a:p>
                      <a:pPr lvl="0" algn="ctr"/>
                      <a:r>
                        <a:rPr lang="es-ES" b="1" dirty="0">
                          <a:latin typeface="Calibri" pitchFamily="34"/>
                          <a:cs typeface="Calibri" pitchFamily="34"/>
                        </a:rPr>
                        <a:t>Análisis Musical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87947"/>
                  </a:ext>
                </a:extLst>
              </a:tr>
            </a:tbl>
          </a:graphicData>
        </a:graphic>
      </p:graphicFrame>
      <p:sp>
        <p:nvSpPr>
          <p:cNvPr id="7" name="Rectángulo 7">
            <a:extLst>
              <a:ext uri="{FF2B5EF4-FFF2-40B4-BE49-F238E27FC236}">
                <a16:creationId xmlns:a16="http://schemas.microsoft.com/office/drawing/2014/main" id="{82B92205-01B5-7C3E-D8EA-3BDA0231BECC}"/>
              </a:ext>
            </a:extLst>
          </p:cNvPr>
          <p:cNvSpPr/>
          <p:nvPr/>
        </p:nvSpPr>
        <p:spPr>
          <a:xfrm>
            <a:off x="539550" y="1359037"/>
            <a:ext cx="1656188" cy="677104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CuadroTexto 8">
            <a:extLst>
              <a:ext uri="{FF2B5EF4-FFF2-40B4-BE49-F238E27FC236}">
                <a16:creationId xmlns:a16="http://schemas.microsoft.com/office/drawing/2014/main" id="{7791E5D4-7396-623D-A291-CA7DCC68565C}"/>
              </a:ext>
            </a:extLst>
          </p:cNvPr>
          <p:cNvSpPr txBox="1"/>
          <p:nvPr/>
        </p:nvSpPr>
        <p:spPr>
          <a:xfrm>
            <a:off x="550984" y="4997119"/>
            <a:ext cx="813690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(*)  El alumno/a podrá elegir </a:t>
            </a:r>
            <a:r>
              <a:rPr lang="es-ES" sz="1800" b="1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alemán</a:t>
            </a: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, </a:t>
            </a:r>
            <a:r>
              <a:rPr lang="es-ES" sz="1800" b="1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francés</a:t>
            </a: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, </a:t>
            </a:r>
            <a:r>
              <a:rPr lang="es-ES" sz="1800" b="1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inglés</a:t>
            </a: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, </a:t>
            </a:r>
            <a:r>
              <a:rPr lang="es-ES" sz="1800" b="1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italiano</a:t>
            </a: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 y </a:t>
            </a:r>
            <a:r>
              <a:rPr lang="es-ES" sz="1800" b="1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portugués.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(**) Estas materias ponderarán en su caso, para la nota de admisión siempre que el alumno/a obtenga una calificación igual o superior a 5 puntos.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D3341B6F-948A-8755-6552-AB8697F15B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56179" y="6159160"/>
            <a:ext cx="792089" cy="5940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C7BD0732-4BE1-3945-A3FD-7AAD45440848}"/>
              </a:ext>
            </a:extLst>
          </p:cNvPr>
          <p:cNvSpPr txBox="1"/>
          <p:nvPr/>
        </p:nvSpPr>
        <p:spPr>
          <a:xfrm>
            <a:off x="467541" y="5532860"/>
            <a:ext cx="7848871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222268"/>
                </a:solidFill>
                <a:uFillTx/>
                <a:latin typeface="Arial" pitchFamily="34"/>
                <a:hlinkClick r:id="rId4"/>
              </a:rPr>
              <a:t>Ponderaciones materias</a:t>
            </a:r>
            <a:endParaRPr lang="es-ES" sz="1800" b="1" i="0" u="none" strike="noStrike" kern="1200" cap="none" spc="0" baseline="0" dirty="0">
              <a:solidFill>
                <a:srgbClr val="222268"/>
              </a:solidFill>
              <a:uFillTx/>
              <a:latin typeface="Arial" pitchFamily="34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222268"/>
                </a:solidFill>
                <a:uFillTx/>
                <a:latin typeface="Arial" pitchFamily="3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Notas de corte</a:t>
            </a:r>
            <a:endParaRPr lang="es-ES" sz="1800" b="1" i="0" u="none" strike="noStrike" kern="1200" cap="none" spc="0" baseline="0" dirty="0">
              <a:solidFill>
                <a:srgbClr val="222268"/>
              </a:solidFill>
              <a:uFillTx/>
              <a:latin typeface="Arial" pitchFamily="34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222268"/>
                </a:solidFill>
                <a:uFillTx/>
                <a:latin typeface="Arial" pitchFamily="3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Información UVA</a:t>
            </a:r>
            <a:endParaRPr lang="es-ES" sz="1800" b="1" i="0" u="none" strike="noStrike" kern="1200" cap="none" spc="0" baseline="0" dirty="0">
              <a:solidFill>
                <a:srgbClr val="222268"/>
              </a:solidFill>
              <a:uFillTx/>
              <a:latin typeface="Arial" pitchFamily="34"/>
            </a:endParaRPr>
          </a:p>
        </p:txBody>
      </p:sp>
      <p:sp>
        <p:nvSpPr>
          <p:cNvPr id="5" name="CuadroTexto 7">
            <a:extLst>
              <a:ext uri="{FF2B5EF4-FFF2-40B4-BE49-F238E27FC236}">
                <a16:creationId xmlns:a16="http://schemas.microsoft.com/office/drawing/2014/main" id="{84DEF8B8-19E2-74E2-2FC5-3ADCB1EC3DBF}"/>
              </a:ext>
            </a:extLst>
          </p:cNvPr>
          <p:cNvSpPr txBox="1"/>
          <p:nvPr/>
        </p:nvSpPr>
        <p:spPr>
          <a:xfrm>
            <a:off x="611559" y="476667"/>
            <a:ext cx="7848871" cy="12311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C00000"/>
                </a:solidFill>
                <a:uFillTx/>
                <a:latin typeface="Calibri" pitchFamily="34"/>
                <a:cs typeface="Calibri" pitchFamily="34"/>
              </a:rPr>
              <a:t>Fase de admisión</a:t>
            </a:r>
            <a:endParaRPr lang="es-ES" sz="1800" b="0" i="0" u="none" strike="noStrike" kern="1200" cap="none" spc="0" baseline="0" dirty="0">
              <a:solidFill>
                <a:srgbClr val="C00000"/>
              </a:solidFill>
              <a:uFillTx/>
              <a:latin typeface="Calibri" pitchFamily="34"/>
              <a:cs typeface="Calibri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Todos los estudiantes que quieran mejorar su nota de admisión </a:t>
            </a: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podrán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examinarse de 1, 2</a:t>
            </a:r>
            <a:r>
              <a:rPr lang="es-ES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 o 3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materias </a:t>
            </a:r>
            <a:r>
              <a:rPr lang="es-ES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comunes o específicas de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modalidad + idioma distinto del elegido en fase general.  </a:t>
            </a:r>
          </a:p>
        </p:txBody>
      </p:sp>
      <p:sp>
        <p:nvSpPr>
          <p:cNvPr id="6" name="CuadroTexto 8">
            <a:extLst>
              <a:ext uri="{FF2B5EF4-FFF2-40B4-BE49-F238E27FC236}">
                <a16:creationId xmlns:a16="http://schemas.microsoft.com/office/drawing/2014/main" id="{A2B48CDF-F0EE-8BA7-F838-0019E9927677}"/>
              </a:ext>
            </a:extLst>
          </p:cNvPr>
          <p:cNvSpPr txBox="1"/>
          <p:nvPr/>
        </p:nvSpPr>
        <p:spPr>
          <a:xfrm>
            <a:off x="1619667" y="4753133"/>
            <a:ext cx="6840763" cy="646334"/>
          </a:xfrm>
          <a:prstGeom prst="rect">
            <a:avLst/>
          </a:prstGeom>
          <a:noFill/>
          <a:ln w="12701" cap="flat">
            <a:solidFill>
              <a:srgbClr val="990033"/>
            </a:solidFill>
            <a:custDash>
              <a:ds d="300000" sp="300000"/>
            </a:custDash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Duración de cada prueba:………………………………..   90 minutos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Descanso entre pruebas consecutivas:………………. </a:t>
            </a:r>
            <a:r>
              <a:rPr lang="es-ES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30</a:t>
            </a: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min mínimo</a:t>
            </a:r>
          </a:p>
        </p:txBody>
      </p:sp>
      <p:graphicFrame>
        <p:nvGraphicFramePr>
          <p:cNvPr id="7" name="Tabla 10">
            <a:extLst>
              <a:ext uri="{FF2B5EF4-FFF2-40B4-BE49-F238E27FC236}">
                <a16:creationId xmlns:a16="http://schemas.microsoft.com/office/drawing/2014/main" id="{0B0D46E6-7F86-D292-7682-C746D1E57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72051"/>
              </p:ext>
            </p:extLst>
          </p:nvPr>
        </p:nvGraphicFramePr>
        <p:xfrm>
          <a:off x="611559" y="1779961"/>
          <a:ext cx="8064897" cy="2656844"/>
        </p:xfrm>
        <a:graphic>
          <a:graphicData uri="http://schemas.openxmlformats.org/drawingml/2006/table">
            <a:tbl>
              <a:tblPr firstRow="1" bandRow="1">
                <a:effectLst/>
                <a:tableStyleId>{2A488322-F2BA-4B5B-9748-0D474271808F}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690291204"/>
                    </a:ext>
                  </a:extLst>
                </a:gridCol>
                <a:gridCol w="2952332">
                  <a:extLst>
                    <a:ext uri="{9D8B030D-6E8A-4147-A177-3AD203B41FA5}">
                      <a16:colId xmlns:a16="http://schemas.microsoft.com/office/drawing/2014/main" val="977695801"/>
                    </a:ext>
                  </a:extLst>
                </a:gridCol>
                <a:gridCol w="2448269">
                  <a:extLst>
                    <a:ext uri="{9D8B030D-6E8A-4147-A177-3AD203B41FA5}">
                      <a16:colId xmlns:a16="http://schemas.microsoft.com/office/drawing/2014/main" val="2854904617"/>
                    </a:ext>
                  </a:extLst>
                </a:gridCol>
              </a:tblGrid>
              <a:tr h="370844">
                <a:tc gridSpan="3">
                  <a:txBody>
                    <a:bodyPr/>
                    <a:lstStyle/>
                    <a:p>
                      <a:pPr lvl="0" algn="ctr"/>
                      <a:r>
                        <a:rPr lang="es-ES" dirty="0"/>
                        <a:t>Materias comunes y específicas de modalidad ponderables</a:t>
                      </a:r>
                      <a:endParaRPr lang="es-ES" dirty="0">
                        <a:latin typeface="Calibri" pitchFamily="34"/>
                        <a:cs typeface="Calibri" pitchFamily="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32956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Biología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Dibujo Técnico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Física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Geología y CC Ambientales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Química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Tecnología e Ingeniería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Matemáticas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Mat. Aplicadas CCSS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Geografía 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Griego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Historia del Arte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Historia de la Filosofía(*)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Historia de España(*)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Economía de la Empresa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>
                          <a:latin typeface="Calibri" pitchFamily="34"/>
                          <a:cs typeface="Calibri" pitchFamily="34"/>
                        </a:rPr>
                        <a:t>Empresa y Diseño de Modelos de Negocio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Latín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Griego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Cultura Audiovisual II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Diseño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Fundamentos Artísticos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Artes Escénicas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Técnicas de Expresión Gráfico-Plástica</a:t>
                      </a:r>
                    </a:p>
                    <a:p>
                      <a:pPr marL="176214" lvl="0" indent="-176214">
                        <a:buSzPct val="100000"/>
                        <a:buFont typeface="Arial" pitchFamily="34"/>
                        <a:buChar char="•"/>
                      </a:pPr>
                      <a:r>
                        <a:rPr lang="es-ES" sz="1600" dirty="0">
                          <a:latin typeface="Calibri" pitchFamily="34"/>
                          <a:cs typeface="Calibri" pitchFamily="34"/>
                        </a:rPr>
                        <a:t>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931484"/>
                  </a:ext>
                </a:extLst>
              </a:tr>
            </a:tbl>
          </a:graphicData>
        </a:graphic>
      </p:graphicFrame>
      <p:pic>
        <p:nvPicPr>
          <p:cNvPr id="8" name="Gráfico 13" descr="Reloj con relleno sólido">
            <a:extLst>
              <a:ext uri="{FF2B5EF4-FFF2-40B4-BE49-F238E27FC236}">
                <a16:creationId xmlns:a16="http://schemas.microsoft.com/office/drawing/2014/main" id="{F28C7B91-5F94-D1B9-8073-425E13F68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2731" y="4803087"/>
            <a:ext cx="528203" cy="5282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uadroTexto 1">
            <a:extLst>
              <a:ext uri="{FF2B5EF4-FFF2-40B4-BE49-F238E27FC236}">
                <a16:creationId xmlns:a16="http://schemas.microsoft.com/office/drawing/2014/main" id="{1EEE5BDF-18B8-8A0D-D845-09ADAEA296B1}"/>
              </a:ext>
            </a:extLst>
          </p:cNvPr>
          <p:cNvSpPr txBox="1"/>
          <p:nvPr/>
        </p:nvSpPr>
        <p:spPr>
          <a:xfrm>
            <a:off x="611559" y="4192962"/>
            <a:ext cx="6552727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(*) Si no te has examinado de ella en la fase general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2232AD1C-F364-617F-C67C-DE3BC04F61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7442" y="6172601"/>
            <a:ext cx="684730" cy="513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FFE191-8007-4468-F2B1-B15DE37DB1DC}"/>
              </a:ext>
            </a:extLst>
          </p:cNvPr>
          <p:cNvSpPr txBox="1"/>
          <p:nvPr/>
        </p:nvSpPr>
        <p:spPr>
          <a:xfrm>
            <a:off x="611560" y="746065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Cálculo de nota de acceso: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B91BF2-CD27-1E88-3DEC-195AB9CF6E66}"/>
              </a:ext>
            </a:extLst>
          </p:cNvPr>
          <p:cNvSpPr txBox="1"/>
          <p:nvPr/>
        </p:nvSpPr>
        <p:spPr>
          <a:xfrm>
            <a:off x="840350" y="1470951"/>
            <a:ext cx="770485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La calificación de la PAU se tiene en cuenta si se obtiene </a:t>
            </a: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nota media ≥  4</a:t>
            </a: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Se puede acceder a la universidad si </a:t>
            </a:r>
          </a:p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0,4 x NMPAU+ 0,6xNMBac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≥  5</a:t>
            </a:r>
          </a:p>
          <a:p>
            <a:endParaRPr kumimoji="0" lang="es-E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s-ES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MBac</a:t>
            </a:r>
            <a:r>
              <a:rPr lang="es-E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nota media de bachillerato sin en su caso Religión</a:t>
            </a:r>
            <a:endParaRPr kumimoji="0" lang="es-E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NOTA DE ACCESO CON FASE GENERAL: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(máxima  10 puntos)</a:t>
            </a:r>
          </a:p>
          <a:p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0,4 x NMPAU+ 0,6xNMBac </a:t>
            </a:r>
          </a:p>
          <a:p>
            <a:endParaRPr lang="es-E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NOTA DE ACCESO CON FASE DE ADMISIÓN (VOLUNTARIA): </a:t>
            </a:r>
            <a:r>
              <a:rPr lang="es-E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(máxima 14 puntos)</a:t>
            </a:r>
          </a:p>
          <a:p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              0,4 x NMPAU + 0,6xNMBac + a x TO1+ b x TO2</a:t>
            </a:r>
          </a:p>
          <a:p>
            <a:endParaRPr lang="es-E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y b son los coeficientes de ponderación aplicados por las universidades a cada materia para un grado determinado</a:t>
            </a:r>
          </a:p>
          <a:p>
            <a:r>
              <a:rPr lang="es-E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TO1 Y TO2=</a:t>
            </a:r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calificaciones de las materias objeto de ponderación que resulten más ventajosas para el alumnado en cada una de las titulaciones oficiales de grado, 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2 Marcador de pie de página">
            <a:extLst>
              <a:ext uri="{FF2B5EF4-FFF2-40B4-BE49-F238E27FC236}">
                <a16:creationId xmlns:a16="http://schemas.microsoft.com/office/drawing/2014/main" id="{65F000C2-1910-C003-9239-087CE3D8A621}"/>
              </a:ext>
            </a:extLst>
          </p:cNvPr>
          <p:cNvSpPr txBox="1">
            <a:spLocks/>
          </p:cNvSpPr>
          <p:nvPr/>
        </p:nvSpPr>
        <p:spPr>
          <a:xfrm>
            <a:off x="2195739" y="6429375"/>
            <a:ext cx="3824068" cy="1679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defPPr>
              <a:defRPr lang="es-ES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entury Gothic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Dpto de Orientación - IES José Jiménez Lozano-</a:t>
            </a:r>
            <a:endParaRPr lang="es-ES" sz="11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5 Marcador de número de diapositiva">
            <a:extLst>
              <a:ext uri="{FF2B5EF4-FFF2-40B4-BE49-F238E27FC236}">
                <a16:creationId xmlns:a16="http://schemas.microsoft.com/office/drawing/2014/main" id="{C6CCC077-5113-F1C4-81E5-E287F62A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26DA98-85C9-449A-8E08-B1F9DD83977E}" type="slidenum">
              <a:rPr lang="es-ES" altLang="es-E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s-ES" altLang="es-ES" sz="1400" dirty="0"/>
          </a:p>
        </p:txBody>
      </p:sp>
      <p:sp>
        <p:nvSpPr>
          <p:cNvPr id="18435" name="AutoShape 11">
            <a:extLst>
              <a:ext uri="{FF2B5EF4-FFF2-40B4-BE49-F238E27FC236}">
                <a16:creationId xmlns:a16="http://schemas.microsoft.com/office/drawing/2014/main" id="{AB0F037B-FCF0-81A3-BDB7-5E6B8BFF07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74331" y="4120357"/>
            <a:ext cx="363537" cy="1727200"/>
          </a:xfrm>
          <a:prstGeom prst="upArrow">
            <a:avLst>
              <a:gd name="adj1" fmla="val 50000"/>
              <a:gd name="adj2" fmla="val 157292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8436" name="Text Box 41">
            <a:extLst>
              <a:ext uri="{FF2B5EF4-FFF2-40B4-BE49-F238E27FC236}">
                <a16:creationId xmlns:a16="http://schemas.microsoft.com/office/drawing/2014/main" id="{746BCF07-BF7F-1E83-5522-B0507AED2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363" y="3057525"/>
            <a:ext cx="2952750" cy="101600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MATERIAS DE MODALIDAD DE 2º BAC/ </a:t>
            </a:r>
            <a:r>
              <a:rPr lang="es-ES" altLang="es-ES" sz="2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Ponderación</a:t>
            </a:r>
            <a:endParaRPr lang="es-ES" altLang="es-ES" sz="2000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37" name="Text Box 43">
            <a:extLst>
              <a:ext uri="{FF2B5EF4-FFF2-40B4-BE49-F238E27FC236}">
                <a16:creationId xmlns:a16="http://schemas.microsoft.com/office/drawing/2014/main" id="{DC66E2C1-74C7-8EE0-0C82-16D8518BD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082675"/>
            <a:ext cx="1303338" cy="101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1º</a:t>
            </a:r>
          </a:p>
        </p:txBody>
      </p:sp>
      <p:sp>
        <p:nvSpPr>
          <p:cNvPr id="18438" name="Text Box 44">
            <a:extLst>
              <a:ext uri="{FF2B5EF4-FFF2-40B4-BE49-F238E27FC236}">
                <a16:creationId xmlns:a16="http://schemas.microsoft.com/office/drawing/2014/main" id="{4ED5DF60-652F-B683-503F-46990A824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213" y="1223963"/>
            <a:ext cx="1304925" cy="101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4000">
                <a:solidFill>
                  <a:schemeClr val="bg1"/>
                </a:solidFill>
              </a:rPr>
              <a:t>  </a:t>
            </a:r>
            <a:r>
              <a:rPr lang="es-ES" altLang="es-ES"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2º</a:t>
            </a:r>
          </a:p>
        </p:txBody>
      </p:sp>
      <p:sp>
        <p:nvSpPr>
          <p:cNvPr id="9235" name="Text Box 46">
            <a:extLst>
              <a:ext uri="{FF2B5EF4-FFF2-40B4-BE49-F238E27FC236}">
                <a16:creationId xmlns:a16="http://schemas.microsoft.com/office/drawing/2014/main" id="{E5417796-9312-8728-4816-3AD0AD7D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3044825"/>
            <a:ext cx="2638425" cy="9239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Ø"/>
              <a:defRPr/>
            </a:pPr>
            <a:r>
              <a:rPr lang="es-ES" altLang="es-ES" b="1" dirty="0">
                <a:solidFill>
                  <a:schemeClr val="accent2"/>
                </a:solidFill>
                <a:latin typeface="Arial Narrow" panose="020B0606020202030204" pitchFamily="34" charset="0"/>
              </a:rPr>
              <a:t>¿Qué grado/s universitarios me interesa/n?</a:t>
            </a:r>
          </a:p>
        </p:txBody>
      </p:sp>
      <p:sp>
        <p:nvSpPr>
          <p:cNvPr id="18440" name="Text Box 48">
            <a:extLst>
              <a:ext uri="{FF2B5EF4-FFF2-40B4-BE49-F238E27FC236}">
                <a16:creationId xmlns:a16="http://schemas.microsoft.com/office/drawing/2014/main" id="{C819F22C-FD5F-D25A-FC43-D26064C7E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316163"/>
            <a:ext cx="3467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¿Qué materias de 2º </a:t>
            </a:r>
            <a:r>
              <a:rPr lang="es-ES" altLang="es-ES" sz="1800" b="1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bac</a:t>
            </a:r>
            <a:r>
              <a:rPr lang="es-ES" altLang="es-ES" sz="1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. están vinculadas?</a:t>
            </a:r>
          </a:p>
        </p:txBody>
      </p:sp>
      <p:sp>
        <p:nvSpPr>
          <p:cNvPr id="18441" name="26 CuadroTexto">
            <a:extLst>
              <a:ext uri="{FF2B5EF4-FFF2-40B4-BE49-F238E27FC236}">
                <a16:creationId xmlns:a16="http://schemas.microsoft.com/office/drawing/2014/main" id="{CA7E2D10-64AD-629F-0E60-2FDB2F8C6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333375"/>
            <a:ext cx="560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rgbClr val="C00000"/>
                </a:solidFill>
              </a:rPr>
              <a:t>Camino a seguir para elegir …</a:t>
            </a:r>
          </a:p>
        </p:txBody>
      </p:sp>
      <p:pic>
        <p:nvPicPr>
          <p:cNvPr id="29" name="Picture 5" descr="E:\Fotos Proyecto 1º\20191203_144018.jpg">
            <a:extLst>
              <a:ext uri="{FF2B5EF4-FFF2-40B4-BE49-F238E27FC236}">
                <a16:creationId xmlns:a16="http://schemas.microsoft.com/office/drawing/2014/main" id="{B25625A9-5928-C9FB-3117-A2D3C9BE9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6563" y="6286500"/>
            <a:ext cx="635000" cy="47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43" name="Text Box 46">
            <a:extLst>
              <a:ext uri="{FF2B5EF4-FFF2-40B4-BE49-F238E27FC236}">
                <a16:creationId xmlns:a16="http://schemas.microsoft.com/office/drawing/2014/main" id="{87377110-14B5-74F5-C826-EE0A0F198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4662488"/>
            <a:ext cx="2789238" cy="646112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s-ES" altLang="es-ES" sz="1800" b="1">
                <a:solidFill>
                  <a:schemeClr val="accent2"/>
                </a:solidFill>
                <a:latin typeface="Arial Narrow" panose="020B0606020202030204" pitchFamily="34" charset="0"/>
              </a:rPr>
              <a:t>¿Qué CF Grado Superior  me interesa?</a:t>
            </a:r>
          </a:p>
        </p:txBody>
      </p:sp>
      <p:sp>
        <p:nvSpPr>
          <p:cNvPr id="18444" name="Text Box 41">
            <a:extLst>
              <a:ext uri="{FF2B5EF4-FFF2-40B4-BE49-F238E27FC236}">
                <a16:creationId xmlns:a16="http://schemas.microsoft.com/office/drawing/2014/main" id="{4F4E4D52-B5B4-A51F-37D8-8CE9DEFFC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363" y="4541838"/>
            <a:ext cx="3019425" cy="1400175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Modalidad/materias preferentes</a:t>
            </a:r>
            <a:endParaRPr lang="es-ES" altLang="es-E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8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Materias prueba de acceso mayores 19 años</a:t>
            </a:r>
            <a:endParaRPr lang="es-ES" altLang="es-ES" sz="1800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45" name="AutoShape 11">
            <a:extLst>
              <a:ext uri="{FF2B5EF4-FFF2-40B4-BE49-F238E27FC236}">
                <a16:creationId xmlns:a16="http://schemas.microsoft.com/office/drawing/2014/main" id="{C7A8B107-35DD-346D-3CA0-2EDEE6B7B34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79875" y="2584450"/>
            <a:ext cx="360363" cy="1795463"/>
          </a:xfrm>
          <a:prstGeom prst="upArrow">
            <a:avLst>
              <a:gd name="adj1" fmla="val 50000"/>
              <a:gd name="adj2" fmla="val 157383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8446" name="6 Marcador de pie de página">
            <a:extLst>
              <a:ext uri="{FF2B5EF4-FFF2-40B4-BE49-F238E27FC236}">
                <a16:creationId xmlns:a16="http://schemas.microsoft.com/office/drawing/2014/main" id="{ED4E64FE-480A-A642-D9D1-7312642B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4188" y="6453188"/>
            <a:ext cx="4079875" cy="252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 JOSÉ JIMÉNEZ LOZANO/Departamento de Orientación</a:t>
            </a:r>
          </a:p>
        </p:txBody>
      </p:sp>
    </p:spTree>
  </p:cSld>
  <p:clrMapOvr>
    <a:masterClrMapping/>
  </p:clrMapOvr>
  <p:transition spd="slow">
    <p:cover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ACC0CBCA-0718-81D7-F307-AF01CA2E408E}"/>
              </a:ext>
            </a:extLst>
          </p:cNvPr>
          <p:cNvSpPr txBox="1"/>
          <p:nvPr/>
        </p:nvSpPr>
        <p:spPr>
          <a:xfrm>
            <a:off x="354009" y="1219169"/>
            <a:ext cx="8382003" cy="47243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¿QUÉ SON?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Conjunto de conocimientos  que capacitan para desempeñar unas  actividades profesionales determinadas .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 dirty="0">
                <a:solidFill>
                  <a:srgbClr val="990033"/>
                </a:solidFill>
                <a:uFillTx/>
                <a:latin typeface="Calibri" pitchFamily="34"/>
                <a:cs typeface="Calibri" pitchFamily="34"/>
              </a:rPr>
              <a:t>	       Familia profesional</a:t>
            </a:r>
            <a:r>
              <a:rPr lang="es-ES" sz="1800" b="1" i="0" u="none" strike="noStrike" kern="1200" cap="none" spc="0" baseline="0" dirty="0">
                <a:solidFill>
                  <a:srgbClr val="990033"/>
                </a:solidFill>
                <a:uFillTx/>
                <a:latin typeface="Calibri" pitchFamily="34"/>
                <a:cs typeface="Calibri" pitchFamily="34"/>
              </a:rPr>
              <a:t> ---- Ciclos Formativos --- </a:t>
            </a:r>
            <a:r>
              <a:rPr lang="es-ES" sz="1400" b="1" i="0" u="none" strike="noStrike" kern="1200" cap="none" spc="0" baseline="0" dirty="0">
                <a:solidFill>
                  <a:srgbClr val="990033"/>
                </a:solidFill>
                <a:uFillTx/>
                <a:latin typeface="Calibri" pitchFamily="34"/>
                <a:cs typeface="Calibri" pitchFamily="34"/>
              </a:rPr>
              <a:t>Módulos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2. ¿QUÉ TITULACIÓN OFRECEN?  </a:t>
            </a:r>
            <a:r>
              <a:rPr lang="es-ES" sz="1800" b="1" i="1" u="none" strike="noStrike" kern="1200" cap="none" spc="0" baseline="0" dirty="0">
                <a:solidFill>
                  <a:srgbClr val="333399"/>
                </a:solidFill>
                <a:uFillTx/>
                <a:latin typeface="Calibri" pitchFamily="34"/>
                <a:cs typeface="Calibri" pitchFamily="34"/>
              </a:rPr>
              <a:t>“Técnico Superior en ....”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3.- DURACIÓN</a:t>
            </a:r>
            <a:r>
              <a:rPr lang="es-ES" sz="1800" b="1" i="1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: 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2 años.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4. </a:t>
            </a: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CRITERIOS</a:t>
            </a: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GENERALES DE ACCESO:</a:t>
            </a:r>
            <a:r>
              <a:rPr lang="es-E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	- Poseer el título de Bachillerato/ de Técnico  o equivalente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	- Tener 19 años </a:t>
            </a:r>
            <a:r>
              <a:rPr lang="es-E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(a 31 de diciembre)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y superar una prueba.	</a:t>
            </a:r>
          </a:p>
          <a:p>
            <a:pPr marL="906463" marR="0" lvl="0" indent="-45720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SALIDAS: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    - incorporación al mundo laboral</a:t>
            </a:r>
          </a:p>
          <a:p>
            <a:pPr marL="449263" marR="0" lvl="0" indent="0" algn="l" defTabSz="914400" rtl="0" fontAlgn="auto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		     - realizar un </a:t>
            </a:r>
            <a:r>
              <a:rPr lang="es-ES" sz="1800" b="1" i="1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curso de especialización </a:t>
            </a: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(“máster” de la FP)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                                - </a:t>
            </a: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acceso a la universidad</a:t>
            </a:r>
          </a:p>
          <a:p>
            <a:pPr marL="792163" marR="0" lvl="0" indent="-34290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6.- </a:t>
            </a:r>
            <a:r>
              <a:rPr lang="es-ES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OFERTA DE TÍTULOS</a:t>
            </a:r>
            <a:endParaRPr lang="es-ES" sz="20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2231BF-9200-E589-15CB-154D2096E143}"/>
              </a:ext>
            </a:extLst>
          </p:cNvPr>
          <p:cNvSpPr txBox="1"/>
          <p:nvPr/>
        </p:nvSpPr>
        <p:spPr>
          <a:xfrm>
            <a:off x="390887" y="524710"/>
            <a:ext cx="6616872" cy="731840"/>
          </a:xfrm>
          <a:prstGeom prst="rect">
            <a:avLst/>
          </a:prstGeom>
          <a:noFill/>
          <a:ln cap="flat">
            <a:solidFill>
              <a:srgbClr val="6666FF"/>
            </a:solidFill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1" i="0" u="none" strike="noStrike" kern="0" cap="none" spc="0" baseline="0" dirty="0">
                <a:solidFill>
                  <a:srgbClr val="0033CC"/>
                </a:solidFill>
                <a:uFillTx/>
                <a:latin typeface="Calibri" pitchFamily="34"/>
              </a:rPr>
              <a:t>Ciclos Formativos de Grado Superior</a:t>
            </a:r>
          </a:p>
        </p:txBody>
      </p:sp>
      <p:pic>
        <p:nvPicPr>
          <p:cNvPr id="4" name="Picture 7" descr="FP">
            <a:extLst>
              <a:ext uri="{FF2B5EF4-FFF2-40B4-BE49-F238E27FC236}">
                <a16:creationId xmlns:a16="http://schemas.microsoft.com/office/drawing/2014/main" id="{2D8F171B-0CBD-B425-3045-EE653F7AE9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41969" y="276541"/>
            <a:ext cx="1613330" cy="951926"/>
          </a:xfrm>
          <a:prstGeom prst="rect">
            <a:avLst/>
          </a:prstGeom>
          <a:noFill/>
          <a:ln cap="flat"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6" name="Picture 5" descr="E:\Fotos Proyecto 1º\20191203_144018.jpg">
            <a:hlinkClick r:id="rId5"/>
            <a:extLst>
              <a:ext uri="{FF2B5EF4-FFF2-40B4-BE49-F238E27FC236}">
                <a16:creationId xmlns:a16="http://schemas.microsoft.com/office/drawing/2014/main" id="{F9408F27-6BC5-62B4-E60B-B6F495C2EE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993870" y="6237312"/>
            <a:ext cx="655727" cy="491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C62B1876-D543-9B89-2A68-6762FEC8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9752" y="6340548"/>
            <a:ext cx="4079875" cy="252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 JOSÉ JIMÉNEZ LOZANO/Departamento de Orientación</a:t>
            </a:r>
          </a:p>
        </p:txBody>
      </p:sp>
    </p:spTree>
  </p:cSld>
  <p:clrMapOvr>
    <a:masterClrMapping/>
  </p:clrMapOvr>
  <p:transition spd="slow"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9998C5-5767-23F0-8F16-6B0DA167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s-E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ACCESO A CFGS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316BA5-4969-7939-9949-AEB6EB7E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E18CA1-2A9D-491D-8FD8-C0A8A33022D7}" type="slidenum">
              <a:rPr lang="es-ES" altLang="es-ES" smtClean="0"/>
              <a:pPr>
                <a:defRPr/>
              </a:pPr>
              <a:t>13</a:t>
            </a:fld>
            <a:endParaRPr lang="es-ES" altLang="es-ES"/>
          </a:p>
        </p:txBody>
      </p:sp>
      <p:pic>
        <p:nvPicPr>
          <p:cNvPr id="7" name="Gráfico 6" descr="Insignia con relleno sólido">
            <a:extLst>
              <a:ext uri="{FF2B5EF4-FFF2-40B4-BE49-F238E27FC236}">
                <a16:creationId xmlns:a16="http://schemas.microsoft.com/office/drawing/2014/main" id="{70D03DB2-6079-1B38-573F-192B51C44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584" y="580818"/>
            <a:ext cx="530639" cy="53063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34CF2F-0BCE-B195-D672-9EAE3779E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262269"/>
            <a:ext cx="6336704" cy="52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55714"/>
      </p:ext>
    </p:extLst>
  </p:cSld>
  <p:clrMapOvr>
    <a:masterClrMapping/>
  </p:clrMapOvr>
  <p:transition spd="slow"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F93603-291A-4719-92B3-E44D48820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142875"/>
            <a:ext cx="8229600" cy="857250"/>
          </a:xfrm>
          <a:noFill/>
        </p:spPr>
        <p:txBody>
          <a:bodyPr/>
          <a:lstStyle/>
          <a:p>
            <a:pPr eaLnBrk="1" hangingPunct="1"/>
            <a:r>
              <a:rPr lang="es-ES" altLang="es-E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2º de Bachillerato.</a:t>
            </a:r>
            <a:r>
              <a:rPr lang="es-ES" altLang="es-E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IES José Jiménez Lozano</a:t>
            </a:r>
            <a:r>
              <a:rPr lang="es-ES" altLang="es-E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0D016F-C870-47CE-10E0-26E2B23D25B9}"/>
              </a:ext>
            </a:extLst>
          </p:cNvPr>
          <p:cNvSpPr txBox="1"/>
          <p:nvPr/>
        </p:nvSpPr>
        <p:spPr>
          <a:xfrm rot="20340000">
            <a:off x="875030" y="2692141"/>
            <a:ext cx="755468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8800">
                <a:solidFill>
                  <a:schemeClr val="bg1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   </a:t>
            </a:r>
            <a:r>
              <a:rPr lang="es-ES" sz="8800">
                <a:solidFill>
                  <a:schemeClr val="bg1">
                    <a:lumMod val="85000"/>
                  </a:schemeClr>
                </a:solidFill>
                <a:latin typeface="Tahoma"/>
                <a:ea typeface="Tahoma"/>
                <a:cs typeface="Tahoma"/>
              </a:rPr>
              <a:t>BORRADOR</a:t>
            </a:r>
            <a:r>
              <a:rPr lang="es-ES" sz="4400">
                <a:solidFill>
                  <a:schemeClr val="bg1">
                    <a:lumMod val="85000"/>
                  </a:schemeClr>
                </a:solidFill>
                <a:latin typeface="Tahoma"/>
                <a:ea typeface="Tahoma"/>
                <a:cs typeface="Tahoma"/>
              </a:rPr>
              <a:t> </a:t>
            </a:r>
            <a:endParaRPr lang="es-ES">
              <a:solidFill>
                <a:schemeClr val="bg1">
                  <a:lumMod val="85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aphicFrame>
        <p:nvGraphicFramePr>
          <p:cNvPr id="3" name="Tabla 6">
            <a:extLst>
              <a:ext uri="{FF2B5EF4-FFF2-40B4-BE49-F238E27FC236}">
                <a16:creationId xmlns:a16="http://schemas.microsoft.com/office/drawing/2014/main" id="{C160A30F-A0AB-408B-897C-3DAA83E74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53052"/>
              </p:ext>
            </p:extLst>
          </p:nvPr>
        </p:nvGraphicFramePr>
        <p:xfrm>
          <a:off x="467544" y="806658"/>
          <a:ext cx="8333556" cy="561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3704">
                  <a:extLst>
                    <a:ext uri="{9D8B030D-6E8A-4147-A177-3AD203B41FA5}">
                      <a16:colId xmlns:a16="http://schemas.microsoft.com/office/drawing/2014/main" val="1054280035"/>
                    </a:ext>
                  </a:extLst>
                </a:gridCol>
                <a:gridCol w="2387391">
                  <a:extLst>
                    <a:ext uri="{9D8B030D-6E8A-4147-A177-3AD203B41FA5}">
                      <a16:colId xmlns:a16="http://schemas.microsoft.com/office/drawing/2014/main" val="2734159008"/>
                    </a:ext>
                  </a:extLst>
                </a:gridCol>
                <a:gridCol w="2452461">
                  <a:extLst>
                    <a:ext uri="{9D8B030D-6E8A-4147-A177-3AD203B41FA5}">
                      <a16:colId xmlns:a16="http://schemas.microsoft.com/office/drawing/2014/main" val="3959908139"/>
                    </a:ext>
                  </a:extLst>
                </a:gridCol>
              </a:tblGrid>
              <a:tr h="355838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800" b="1" i="0" u="none" strike="noStrike" noProof="0" dirty="0">
                          <a:solidFill>
                            <a:srgbClr val="C00000"/>
                          </a:solidFill>
                          <a:latin typeface="Arial"/>
                        </a:rPr>
                        <a:t>Materias Comunes</a:t>
                      </a:r>
                      <a:endParaRPr lang="es-ES" sz="1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298222"/>
                  </a:ext>
                </a:extLst>
              </a:tr>
              <a:tr h="36936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Leng </a:t>
                      </a:r>
                      <a:r>
                        <a:rPr lang="es-ES" sz="1600" b="1" i="0" u="none" strike="noStrike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Cast</a:t>
                      </a:r>
                      <a:r>
                        <a:rPr lang="es-ES" sz="1600" b="1" i="0" u="none" strike="noStrike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 </a:t>
                      </a:r>
                      <a:r>
                        <a:rPr lang="es-ES" sz="1600" b="1" i="0" u="none" strike="noStrike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</a:t>
                      </a:r>
                      <a:r>
                        <a:rPr lang="es-ES" sz="1600" b="1" i="0" u="none" strike="noStrike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II (4h) - Historia  de España (4h) -</a:t>
                      </a:r>
                      <a:r>
                        <a:rPr lang="es-ES" sz="1600" b="1" i="0" u="none" strike="noStrike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Hª</a:t>
                      </a:r>
                      <a:r>
                        <a:rPr lang="es-ES" sz="1600" b="1" i="0" u="none" strike="noStrike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Filosofía (3hs) - Lengua Ext. (Inglés) (3h)</a:t>
                      </a:r>
                      <a:endParaRPr lang="es-E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22280"/>
                  </a:ext>
                </a:extLst>
              </a:tr>
              <a:tr h="32618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noProof="0" dirty="0">
                          <a:solidFill>
                            <a:srgbClr val="C00000"/>
                          </a:solidFill>
                          <a:latin typeface="Arial"/>
                        </a:rPr>
                        <a:t>Modalidades </a:t>
                      </a:r>
                      <a:r>
                        <a:rPr lang="es-ES" sz="1800" b="1" i="0" u="none" strike="noStrike" noProof="0" dirty="0">
                          <a:solidFill>
                            <a:srgbClr val="C00000"/>
                          </a:solidFill>
                          <a:latin typeface="Arial"/>
                        </a:rPr>
                        <a:t>y </a:t>
                      </a:r>
                      <a:r>
                        <a:rPr kumimoji="0" lang="es-E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Materias específicas de modalidad</a:t>
                      </a:r>
                      <a:r>
                        <a:rPr kumimoji="0" lang="es-E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(3 de 4hs/s )</a:t>
                      </a:r>
                      <a:endParaRPr lang="es-ES" sz="16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66450"/>
                  </a:ext>
                </a:extLst>
              </a:tr>
              <a:tr h="326185">
                <a:tc>
                  <a:txBody>
                    <a:bodyPr/>
                    <a:lstStyle/>
                    <a:p>
                      <a:pPr algn="ctr"/>
                      <a:r>
                        <a:rPr lang="es-ES" sz="1600" b="1"/>
                        <a:t>Ciencias y Tecnología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Ciencias Sociales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Humanidades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439475"/>
                  </a:ext>
                </a:extLst>
              </a:tr>
              <a:tr h="352896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Calibri"/>
                        </a:rPr>
                        <a:t>Matemáticas II/ Mat Aplicadas CCSS II</a:t>
                      </a:r>
                      <a:endParaRPr lang="es-ES" sz="1600" b="0" dirty="0">
                        <a:latin typeface="Calibri"/>
                      </a:endParaRPr>
                    </a:p>
                  </a:txBody>
                  <a:tcPr>
                    <a:solidFill>
                      <a:srgbClr val="E1F7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Calibri"/>
                        </a:rPr>
                        <a:t>Mat Aplicadas CCSS II</a:t>
                      </a:r>
                      <a:r>
                        <a:rPr lang="es-ES" sz="1600" b="1" i="0" u="none" strike="noStrike" noProof="0" dirty="0">
                          <a:latin typeface="Calibri"/>
                        </a:rPr>
                        <a:t> </a:t>
                      </a:r>
                      <a:endParaRPr lang="es-ES" sz="1600" b="0" dirty="0">
                        <a:latin typeface="Calibri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Calibri"/>
                        </a:rPr>
                        <a:t>Latín II </a:t>
                      </a:r>
                      <a:endParaRPr lang="es-ES" sz="1600" b="0" dirty="0">
                        <a:latin typeface="Calibri"/>
                      </a:endParaRPr>
                    </a:p>
                  </a:txBody>
                  <a:tcPr>
                    <a:solidFill>
                      <a:srgbClr val="FBF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80355"/>
                  </a:ext>
                </a:extLst>
              </a:tr>
              <a:tr h="163092">
                <a:tc gridSpan="3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endParaRPr lang="es-ES" sz="500" b="0" i="0" u="none" strike="noStrike" noProof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62479"/>
                  </a:ext>
                </a:extLst>
              </a:tr>
              <a:tr h="121862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solidFill>
                            <a:srgbClr val="006600"/>
                          </a:solidFill>
                          <a:latin typeface="Calibri"/>
                        </a:rPr>
                        <a:t>Biología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solidFill>
                            <a:srgbClr val="006600"/>
                          </a:solidFill>
                          <a:latin typeface="Calibri"/>
                          <a:hlinkClick r:id="rId2"/>
                        </a:rPr>
                        <a:t>Química</a:t>
                      </a:r>
                      <a:r>
                        <a:rPr lang="es-ES" sz="1600" b="1" i="0" u="none" strike="noStrike" noProof="0" dirty="0">
                          <a:solidFill>
                            <a:srgbClr val="006600"/>
                          </a:solidFill>
                          <a:latin typeface="Calibri"/>
                        </a:rPr>
                        <a:t> / </a:t>
                      </a:r>
                      <a:r>
                        <a:rPr lang="es-ES" sz="1600" b="1" i="0" u="none" strike="noStrike" noProof="0" dirty="0">
                          <a:solidFill>
                            <a:srgbClr val="006600"/>
                          </a:solidFill>
                          <a:latin typeface="Calibri"/>
                          <a:hlinkClick r:id="rId3"/>
                        </a:rPr>
                        <a:t>Geología y </a:t>
                      </a:r>
                      <a:r>
                        <a:rPr lang="es-ES" sz="1600" b="1" i="0" u="none" strike="noStrike" noProof="0" dirty="0" err="1">
                          <a:solidFill>
                            <a:srgbClr val="006600"/>
                          </a:solidFill>
                          <a:latin typeface="Calibri"/>
                          <a:hlinkClick r:id="rId3"/>
                        </a:rPr>
                        <a:t>CCs</a:t>
                      </a:r>
                      <a:r>
                        <a:rPr lang="es-ES" sz="1600" b="1" i="0" u="none" strike="noStrike" noProof="0" dirty="0">
                          <a:solidFill>
                            <a:srgbClr val="006600"/>
                          </a:solidFill>
                          <a:latin typeface="Calibri"/>
                          <a:hlinkClick r:id="rId3"/>
                        </a:rPr>
                        <a:t> Ambientales</a:t>
                      </a:r>
                      <a:endParaRPr lang="es-ES" sz="1600" b="0" i="0" u="none" strike="noStrike" noProof="0" dirty="0">
                        <a:latin typeface="Arial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solidFill>
                            <a:srgbClr val="0070C0"/>
                          </a:solidFill>
                          <a:latin typeface="Calibri"/>
                          <a:hlinkClick r:id="rId4"/>
                        </a:rPr>
                        <a:t>Física</a:t>
                      </a:r>
                      <a:endParaRPr lang="es-ES" sz="1600" b="1" i="0" u="none" strike="noStrike" noProof="0" dirty="0">
                        <a:solidFill>
                          <a:srgbClr val="0070C0"/>
                        </a:solidFill>
                        <a:latin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solidFill>
                            <a:srgbClr val="0070C0"/>
                          </a:solidFill>
                          <a:latin typeface="Calibri"/>
                          <a:hlinkClick r:id="rId5"/>
                        </a:rPr>
                        <a:t>Dibujo Técnico II  </a:t>
                      </a:r>
                      <a:r>
                        <a:rPr lang="es-ES" sz="1600" b="1" i="0" u="none" strike="noStrike" noProof="0" dirty="0">
                          <a:solidFill>
                            <a:srgbClr val="0070C0"/>
                          </a:solidFill>
                          <a:latin typeface="Calibri"/>
                        </a:rPr>
                        <a:t>/ </a:t>
                      </a:r>
                      <a:r>
                        <a:rPr lang="es-ES" sz="1600" b="1" i="0" u="none" strike="noStrike" noProof="0" dirty="0" err="1">
                          <a:solidFill>
                            <a:srgbClr val="0070C0"/>
                          </a:solidFill>
                          <a:latin typeface="Calibri"/>
                          <a:hlinkClick r:id="rId6"/>
                        </a:rPr>
                        <a:t>Tecnolog</a:t>
                      </a:r>
                      <a:r>
                        <a:rPr lang="es-ES" sz="1600" b="1" i="0" u="none" strike="noStrike" noProof="0" dirty="0">
                          <a:solidFill>
                            <a:srgbClr val="0070C0"/>
                          </a:solidFill>
                          <a:latin typeface="Calibri"/>
                          <a:hlinkClick r:id="rId6"/>
                        </a:rPr>
                        <a:t> e </a:t>
                      </a:r>
                      <a:r>
                        <a:rPr lang="es-ES" sz="1600" b="1" i="0" u="none" strike="noStrike" noProof="0" dirty="0" err="1">
                          <a:solidFill>
                            <a:srgbClr val="0070C0"/>
                          </a:solidFill>
                          <a:latin typeface="Calibri"/>
                          <a:hlinkClick r:id="rId6"/>
                        </a:rPr>
                        <a:t>Ing</a:t>
                      </a:r>
                      <a:r>
                        <a:rPr lang="es-ES" sz="1600" b="1" i="0" u="none" strike="noStrike" noProof="0" dirty="0">
                          <a:solidFill>
                            <a:srgbClr val="0070C0"/>
                          </a:solidFill>
                          <a:latin typeface="Calibri"/>
                          <a:hlinkClick r:id="rId6"/>
                        </a:rPr>
                        <a:t> II</a:t>
                      </a:r>
                      <a:endParaRPr lang="es-ES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rgbClr val="E2F7B3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Empresa y Diseño de Modelos de Negocio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s-ES" sz="1600" b="1" dirty="0">
                          <a:latin typeface="Calibri"/>
                        </a:rPr>
                        <a:t>Geografía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Historia del Arte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Latín II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Griego II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Historia del Arte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Mat Aplicadas CCSS II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Geografía</a:t>
                      </a:r>
                    </a:p>
                  </a:txBody>
                  <a:tcPr>
                    <a:solidFill>
                      <a:srgbClr val="FBF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78767"/>
                  </a:ext>
                </a:extLst>
              </a:tr>
              <a:tr h="296532"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C00000"/>
                          </a:solidFill>
                        </a:rPr>
                        <a:t>Materias optativas</a:t>
                      </a:r>
                      <a:r>
                        <a:rPr lang="es-E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es-E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(1 de 4hs)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Materias optativas</a:t>
                      </a: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95000"/>
                              <a:lumOff val="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 de 4hs)</a:t>
                      </a:r>
                      <a:endParaRPr lang="es-E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2751"/>
                  </a:ext>
                </a:extLst>
              </a:tr>
              <a:tr h="1681228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  <a:hlinkClick r:id="rId7"/>
                        </a:rPr>
                        <a:t>Psicología </a:t>
                      </a:r>
                      <a:r>
                        <a:rPr lang="es-ES" sz="1600" b="1" dirty="0">
                          <a:latin typeface="Calibri"/>
                        </a:rPr>
                        <a:t>           - </a:t>
                      </a:r>
                      <a:r>
                        <a:rPr lang="es-ES" sz="1600" b="1" dirty="0">
                          <a:latin typeface="Calibri"/>
                          <a:hlinkClick r:id="rId8"/>
                        </a:rPr>
                        <a:t>Dibujo Técnico II</a:t>
                      </a:r>
                      <a:endParaRPr lang="es-ES" sz="1600" b="1" dirty="0">
                        <a:latin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  <a:hlinkClick r:id="rId9"/>
                        </a:rPr>
                        <a:t>Francés II             </a:t>
                      </a:r>
                      <a:r>
                        <a:rPr lang="es-ES" sz="1600" b="1" dirty="0">
                          <a:latin typeface="Calibri"/>
                        </a:rPr>
                        <a:t>- Física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  <a:hlinkClick r:id="rId10"/>
                        </a:rPr>
                        <a:t>TIC II            </a:t>
                      </a:r>
                      <a:r>
                        <a:rPr lang="es-ES" sz="1600" b="1" dirty="0">
                          <a:latin typeface="Calibri"/>
                        </a:rPr>
                        <a:t>      - </a:t>
                      </a:r>
                      <a:r>
                        <a:rPr lang="es-ES" sz="1600" b="1" dirty="0">
                          <a:latin typeface="Calibri"/>
                          <a:hlinkClick r:id="rId11"/>
                        </a:rPr>
                        <a:t>Geología y </a:t>
                      </a:r>
                      <a:r>
                        <a:rPr lang="es-ES" sz="1600" b="1" dirty="0" err="1">
                          <a:latin typeface="Calibri"/>
                          <a:hlinkClick r:id="rId11"/>
                        </a:rPr>
                        <a:t>CCs</a:t>
                      </a:r>
                      <a:r>
                        <a:rPr lang="es-ES" sz="1600" b="1" dirty="0">
                          <a:latin typeface="Calibri"/>
                          <a:hlinkClick r:id="rId11"/>
                        </a:rPr>
                        <a:t> </a:t>
                      </a:r>
                      <a:r>
                        <a:rPr lang="es-ES" sz="1600" b="1" dirty="0" err="1">
                          <a:latin typeface="Calibri"/>
                          <a:hlinkClick r:id="rId12"/>
                        </a:rPr>
                        <a:t>Amb</a:t>
                      </a:r>
                      <a:endParaRPr lang="es-ES" sz="1600" b="1" dirty="0">
                        <a:latin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</a:rPr>
                        <a:t>Biología             - </a:t>
                      </a:r>
                      <a:r>
                        <a:rPr lang="es-ES" sz="1600" b="1" dirty="0">
                          <a:latin typeface="Calibri"/>
                          <a:hlinkClick r:id="rId2"/>
                        </a:rPr>
                        <a:t>Química</a:t>
                      </a:r>
                      <a:endParaRPr lang="es-ES" sz="1600" b="1" dirty="0">
                        <a:latin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  <a:hlinkClick r:id="rId13"/>
                        </a:rPr>
                        <a:t>Tecnología e Ingeniería II</a:t>
                      </a:r>
                      <a:endParaRPr lang="es-ES" sz="1600" b="1" dirty="0">
                        <a:latin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s-ES" sz="1600" b="1" dirty="0">
                          <a:latin typeface="Calibri"/>
                          <a:hlinkClick r:id="rId14"/>
                        </a:rPr>
                        <a:t>Historia de la Música y de la Danza</a:t>
                      </a:r>
                      <a:endParaRPr lang="es-ES" sz="1600" b="1" dirty="0">
                        <a:latin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s-ES" sz="1600" dirty="0">
                        <a:latin typeface="Calibri"/>
                      </a:endParaRPr>
                    </a:p>
                  </a:txBody>
                  <a:tcPr>
                    <a:solidFill>
                      <a:srgbClr val="E1F7B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  <a:hlinkClick r:id="rId15"/>
                        </a:rPr>
                        <a:t>Fundamentos de Administración y Gestión</a:t>
                      </a:r>
                      <a:endParaRPr lang="es-ES" sz="1600" b="1" i="0" u="none" strike="noStrike" noProof="0" dirty="0">
                        <a:latin typeface="Calibr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  <a:hlinkClick r:id="rId9"/>
                        </a:rPr>
                        <a:t>Francés II</a:t>
                      </a:r>
                      <a:endParaRPr lang="es-ES" sz="1600" b="1" i="0" u="none" strike="noStrike" noProof="0" dirty="0">
                        <a:latin typeface="Calibri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,Sans-Serif"/>
                        <a:buChar char="•"/>
                        <a:tabLst/>
                        <a:defRPr/>
                      </a:pPr>
                      <a:r>
                        <a:rPr lang="es-ES" sz="1600" b="1" i="0" u="none" strike="noStrike" noProof="0" dirty="0">
                          <a:latin typeface="Calibri"/>
                          <a:hlinkClick r:id="rId16"/>
                        </a:rPr>
                        <a:t>TIC II</a:t>
                      </a:r>
                      <a:endParaRPr lang="es-ES" sz="1600" b="1" i="0" u="none" strike="noStrike" noProof="0" dirty="0">
                        <a:latin typeface="Calibri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,Sans-Serif"/>
                        <a:buChar char="•"/>
                        <a:tabLst/>
                        <a:defRPr/>
                      </a:pPr>
                      <a:r>
                        <a:rPr lang="es-ES" sz="1600" b="1" i="0" u="none" strike="noStrike" noProof="0" dirty="0">
                          <a:latin typeface="Calibri"/>
                          <a:hlinkClick r:id="rId17"/>
                        </a:rPr>
                        <a:t>Psicología</a:t>
                      </a:r>
                      <a:endParaRPr lang="es-ES" sz="1600" b="1" i="0" u="none" strike="noStrike" noProof="0" dirty="0">
                        <a:latin typeface="Calibr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  <a:hlinkClick r:id="rId18"/>
                        </a:rPr>
                        <a:t>Historia de la Música y de la Danza</a:t>
                      </a:r>
                      <a:endParaRPr lang="es-ES" sz="1600" b="1" i="0" u="none" strike="noStrike" noProof="0" dirty="0">
                        <a:latin typeface="Calibr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</a:rPr>
                        <a:t>Empresa y Diseño de Modelos de Negocio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</a:rPr>
                        <a:t>Geografía, </a:t>
                      </a:r>
                      <a:r>
                        <a:rPr lang="es-ES" sz="1600" b="1" i="0" u="none" strike="noStrike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Griego II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s-ES" sz="1600" b="1" i="0" u="none" strike="noStrike" noProof="0" dirty="0">
                          <a:latin typeface="Calibri"/>
                        </a:rPr>
                        <a:t>Historia del Arte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02274"/>
                  </a:ext>
                </a:extLst>
              </a:tr>
            </a:tbl>
          </a:graphicData>
        </a:graphic>
      </p:graphicFrame>
      <p:sp>
        <p:nvSpPr>
          <p:cNvPr id="18460" name="6 Marcador de pie de página">
            <a:extLst>
              <a:ext uri="{FF2B5EF4-FFF2-40B4-BE49-F238E27FC236}">
                <a16:creationId xmlns:a16="http://schemas.microsoft.com/office/drawing/2014/main" id="{0C8284D0-5B42-4D4A-AB68-51B292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243" y="6527521"/>
            <a:ext cx="3255120" cy="25240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" altLang="es-ES" sz="9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 JOSÉ JIMÉNEZ LOZANO/Departamento de Orientación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6 Marcador de número de diapositiva">
            <a:extLst>
              <a:ext uri="{FF2B5EF4-FFF2-40B4-BE49-F238E27FC236}">
                <a16:creationId xmlns:a16="http://schemas.microsoft.com/office/drawing/2014/main" id="{E315B571-55CE-0BB7-3C47-AD52114E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0813" y="6248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F962EE-FB16-4B6D-A525-FC03DEAF4121}" type="slidenum">
              <a:rPr lang="es-ES" altLang="es-E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s-ES" altLang="es-E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F6C5329-2BE6-360A-0463-537521332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28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elegir las asignaturas de 2º, ten en cuenta que…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9AB48E9-3168-FC60-E794-8913EE91309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513" y="1839364"/>
            <a:ext cx="2520280" cy="3527425"/>
          </a:xfrm>
        </p:spPr>
        <p:txBody>
          <a:bodyPr/>
          <a:lstStyle/>
          <a:p>
            <a:pPr eaLnBrk="1" hangingPunct="1"/>
            <a:r>
              <a:rPr lang="es-ES" alt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Para poder cursar una materia de modalidad u optativa de carácter progresivo, se deberá haber cursado la correspondiente de 1º </a:t>
            </a:r>
            <a:r>
              <a:rPr lang="es-ES" altLang="es-ES" sz="18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ó</a:t>
            </a:r>
            <a:endParaRPr lang="es-ES" alt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eaLnBrk="1" hangingPunct="1">
              <a:buFontTx/>
              <a:buNone/>
            </a:pPr>
            <a:r>
              <a:rPr lang="es-ES" alt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      acreditar los conocimientos necesarios mediante la superación de una prueba.</a:t>
            </a:r>
          </a:p>
          <a:p>
            <a:pPr eaLnBrk="1" hangingPunct="1">
              <a:buFontTx/>
              <a:buNone/>
            </a:pPr>
            <a:endParaRPr lang="es-ES" altLang="es-ES" sz="1800" b="1" dirty="0">
              <a:latin typeface="Arial Narrow" panose="020B0606020202030204" pitchFamily="34" charset="0"/>
            </a:endParaRPr>
          </a:p>
        </p:txBody>
      </p:sp>
      <p:pic>
        <p:nvPicPr>
          <p:cNvPr id="6" name="Picture 5" descr="E:\Fotos Proyecto 1º\20191203_144018.jpg">
            <a:extLst>
              <a:ext uri="{FF2B5EF4-FFF2-40B4-BE49-F238E27FC236}">
                <a16:creationId xmlns:a16="http://schemas.microsoft.com/office/drawing/2014/main" id="{17EA1F89-F3C6-BFED-AA7F-2C3E75B6D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277" y="6172449"/>
            <a:ext cx="837536" cy="62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45" name="6 Marcador de pie de página">
            <a:extLst>
              <a:ext uri="{FF2B5EF4-FFF2-40B4-BE49-F238E27FC236}">
                <a16:creationId xmlns:a16="http://schemas.microsoft.com/office/drawing/2014/main" id="{6CD24654-2ED0-9310-100B-1615134FA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3" y="6421438"/>
            <a:ext cx="3254375" cy="252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900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IES JOSÉ JIMÉNEZ LOZANO/Departamento de Orientación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A4BCF5-CEB2-F6C7-8BC3-283140DF6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2" t="-1" r="6629" b="-935"/>
          <a:stretch/>
        </p:blipFill>
        <p:spPr>
          <a:xfrm>
            <a:off x="2843808" y="1231209"/>
            <a:ext cx="5842992" cy="4768503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DB7A4-402F-B140-8F4E-EA56494F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002060"/>
                </a:solidFill>
              </a:rPr>
              <a:t>Información que puede ayudar…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158AFF-CAA5-187E-C799-5C4684E84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904" y="1268760"/>
            <a:ext cx="8229600" cy="4976465"/>
          </a:xfrm>
        </p:spPr>
        <p:txBody>
          <a:bodyPr/>
          <a:lstStyle/>
          <a:p>
            <a:r>
              <a:rPr lang="es-ES" sz="2800" b="1" dirty="0">
                <a:hlinkClick r:id="rId2"/>
              </a:rPr>
              <a:t>UNITOUR</a:t>
            </a:r>
            <a:r>
              <a:rPr lang="es-ES" sz="2800" dirty="0"/>
              <a:t>: 5 de febrero 2025 Centro Cultural  Miguel Delibes</a:t>
            </a:r>
          </a:p>
          <a:p>
            <a:r>
              <a:rPr lang="es-E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UVA</a:t>
            </a:r>
            <a:r>
              <a:rPr lang="es-ES" sz="2800" dirty="0"/>
              <a:t>: </a:t>
            </a:r>
          </a:p>
          <a:p>
            <a:pPr marL="0" indent="0">
              <a:buNone/>
            </a:pPr>
            <a:r>
              <a:rPr lang="es-ES" sz="2800" dirty="0"/>
              <a:t>- </a:t>
            </a:r>
            <a:r>
              <a:rPr lang="es-ES" sz="2800" b="1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VI Jornadas informativas</a:t>
            </a:r>
            <a:r>
              <a:rPr lang="es-ES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que se celebrarán los días 10,11,12,13 y 14 de febrero del 2025 </a:t>
            </a:r>
          </a:p>
          <a:p>
            <a:pPr marL="0" indent="0">
              <a:buNone/>
            </a:pPr>
            <a:r>
              <a:rPr lang="es-ES" sz="2800" dirty="0">
                <a:solidFill>
                  <a:srgbClr val="242424"/>
                </a:solidFill>
                <a:latin typeface="Calibri" panose="020F0502020204030204" pitchFamily="34" charset="0"/>
              </a:rPr>
              <a:t>-</a:t>
            </a:r>
            <a:r>
              <a:rPr lang="es-ES" sz="2800" b="1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Puertas abiertas campus de Valladolid</a:t>
            </a:r>
            <a:r>
              <a:rPr lang="es-ES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que se celebrará el viernes 21 de febrero del 2025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8000"/>
                </a:solidFill>
                <a:latin typeface="Calibri" panose="020F0502020204030204" pitchFamily="34" charset="0"/>
              </a:rPr>
              <a:t>UEMC</a:t>
            </a:r>
            <a:r>
              <a:rPr lang="es-ES" sz="2800" b="1" dirty="0">
                <a:solidFill>
                  <a:srgbClr val="242424"/>
                </a:solidFill>
                <a:latin typeface="Calibri" panose="020F0502020204030204" pitchFamily="34" charset="0"/>
              </a:rPr>
              <a:t>:</a:t>
            </a:r>
            <a:r>
              <a:rPr lang="es-ES" sz="2800" dirty="0">
                <a:solidFill>
                  <a:srgbClr val="242424"/>
                </a:solidFill>
                <a:latin typeface="Calibri" panose="020F0502020204030204" pitchFamily="34" charset="0"/>
              </a:rPr>
              <a:t>  se puede solicitar visita personalizada. </a:t>
            </a:r>
            <a:r>
              <a:rPr lang="es-ES" sz="2800" b="1" dirty="0">
                <a:solidFill>
                  <a:srgbClr val="242424"/>
                </a:solidFill>
                <a:latin typeface="Calibri" panose="020F0502020204030204" pitchFamily="34" charset="0"/>
              </a:rPr>
              <a:t>Preinscripción 25/26</a:t>
            </a:r>
            <a:r>
              <a:rPr lang="es-ES" sz="2800" dirty="0">
                <a:solidFill>
                  <a:srgbClr val="242424"/>
                </a:solidFill>
                <a:latin typeface="Calibri" panose="020F0502020204030204" pitchFamily="34" charset="0"/>
              </a:rPr>
              <a:t>: desde 27 de enero.</a:t>
            </a:r>
            <a:endParaRPr lang="es-ES" sz="2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F868A1-6F1E-C64A-DE0B-31CB32BD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45B92-9C83-41CC-9EE5-EA0215961D37}" type="slidenum">
              <a:rPr lang="es-ES" altLang="es-ES" smtClean="0"/>
              <a:pPr>
                <a:defRPr/>
              </a:pPr>
              <a:t>16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681381614"/>
      </p:ext>
    </p:extLst>
  </p:cSld>
  <p:clrMapOvr>
    <a:masterClrMapping/>
  </p:clrMapOvr>
  <p:transition spd="slow"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7FB384D1-F4A4-B99E-5838-CE6F8BB67CAC}"/>
              </a:ext>
            </a:extLst>
          </p:cNvPr>
          <p:cNvSpPr/>
          <p:nvPr/>
        </p:nvSpPr>
        <p:spPr>
          <a:xfrm>
            <a:off x="1547664" y="471066"/>
            <a:ext cx="6480719" cy="252613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>
              <a:solidFill>
                <a:srgbClr val="FFCCCC"/>
              </a:solidFill>
            </a:endParaRPr>
          </a:p>
        </p:txBody>
      </p:sp>
      <p:sp>
        <p:nvSpPr>
          <p:cNvPr id="26627" name="5 Marcador de número de diapositiva">
            <a:extLst>
              <a:ext uri="{FF2B5EF4-FFF2-40B4-BE49-F238E27FC236}">
                <a16:creationId xmlns:a16="http://schemas.microsoft.com/office/drawing/2014/main" id="{8C1B7B04-454F-C949-B997-BF061708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BD4CC2-3DBE-4797-AE71-5EF904129BF3}" type="slidenum">
              <a:rPr lang="es-ES" altLang="es-E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s-ES" altLang="es-ES" sz="1400"/>
          </a:p>
        </p:txBody>
      </p:sp>
      <p:sp>
        <p:nvSpPr>
          <p:cNvPr id="26628" name="Rectangle 7">
            <a:extLst>
              <a:ext uri="{FF2B5EF4-FFF2-40B4-BE49-F238E27FC236}">
                <a16:creationId xmlns:a16="http://schemas.microsoft.com/office/drawing/2014/main" id="{1BA3D9F0-551E-FF7B-D3FE-EDAB33A092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438" y="755697"/>
            <a:ext cx="5329237" cy="1809750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s-ES" altLang="es-ES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1º INFÓRMATE </a:t>
            </a:r>
          </a:p>
          <a:p>
            <a:pPr marL="0" indent="0" eaLnBrk="1" hangingPunct="1">
              <a:buFontTx/>
              <a:buNone/>
            </a:pPr>
            <a:r>
              <a:rPr lang="es-ES" altLang="es-ES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2º PIDE CONSEJO</a:t>
            </a:r>
          </a:p>
          <a:p>
            <a:pPr marL="0" indent="0" eaLnBrk="1" hangingPunct="1">
              <a:buFontTx/>
              <a:buNone/>
            </a:pPr>
            <a:r>
              <a:rPr lang="es-ES" altLang="es-ES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3º DECIDE TU ITINERARIO</a:t>
            </a:r>
          </a:p>
        </p:txBody>
      </p:sp>
      <p:sp>
        <p:nvSpPr>
          <p:cNvPr id="18436" name="Rectangle 8">
            <a:extLst>
              <a:ext uri="{FF2B5EF4-FFF2-40B4-BE49-F238E27FC236}">
                <a16:creationId xmlns:a16="http://schemas.microsoft.com/office/drawing/2014/main" id="{039C9E2A-5417-E716-722E-B887CDA8F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0" y="3493770"/>
            <a:ext cx="7429500" cy="13573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es-ES" altLang="es-ES" sz="3200" b="1" dirty="0">
                <a:solidFill>
                  <a:srgbClr val="000099"/>
                </a:solidFill>
              </a:rPr>
              <a:t> Con ilusión, esfuerzo y un poco de suerte conseguirás lo que deseas. </a:t>
            </a:r>
          </a:p>
          <a:p>
            <a:pPr eaLnBrk="1" hangingPunct="1">
              <a:spcBef>
                <a:spcPct val="20000"/>
              </a:spcBef>
              <a:defRPr/>
            </a:pPr>
            <a:endParaRPr lang="es-ES" altLang="es-ES" sz="3200" b="1" dirty="0">
              <a:solidFill>
                <a:srgbClr val="990033"/>
              </a:solidFill>
            </a:endParaRPr>
          </a:p>
        </p:txBody>
      </p:sp>
      <p:pic>
        <p:nvPicPr>
          <p:cNvPr id="8" name="Picture 5" descr="E:\Fotos Proyecto 1º\20191203_144018.jpg">
            <a:extLst>
              <a:ext uri="{FF2B5EF4-FFF2-40B4-BE49-F238E27FC236}">
                <a16:creationId xmlns:a16="http://schemas.microsoft.com/office/drawing/2014/main" id="{3D7BEE84-70EF-03D2-A48E-6F5987846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0587" y="4592638"/>
            <a:ext cx="2005452" cy="1504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9" name="4 Marcador de pie de página">
            <a:extLst>
              <a:ext uri="{FF2B5EF4-FFF2-40B4-BE49-F238E27FC236}">
                <a16:creationId xmlns:a16="http://schemas.microsoft.com/office/drawing/2014/main" id="{4E5D8093-BF3B-9F4C-4FF4-CE5ED2E1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4438" y="6119813"/>
            <a:ext cx="4857750" cy="363537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ES" altLang="es-ES" sz="14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Dpto</a:t>
            </a:r>
            <a:r>
              <a:rPr lang="es-ES" altLang="es-ES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Orientación - IES José Jiménez Lozano</a:t>
            </a:r>
          </a:p>
        </p:txBody>
      </p:sp>
    </p:spTree>
  </p:cSld>
  <p:clrMapOvr>
    <a:masterClrMapping/>
  </p:clrMapOvr>
  <p:transition spd="slow">
    <p:cover dir="u"/>
  </p:transition>
</p:sld>
</file>

<file path=ppt/theme/theme1.xml><?xml version="1.0" encoding="utf-8"?>
<a:theme xmlns:a="http://schemas.openxmlformats.org/drawingml/2006/main" name="Plantilla de diseño con pila de libros">
  <a:themeElements>
    <a:clrScheme name="Plantilla de diseño con pila de libro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 de diseño con pila de libro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antilla de diseño con pila de libr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lantilla de diseño con pila de libros">
  <a:themeElements>
    <a:clrScheme name="Plantilla de diseño con pila de libro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 de diseño con pila de libro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antilla de diseño con pila de libr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de diseño con pila de libro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de diseño con pila de libro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Char char="►"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Char char="►"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con pila de libros</Template>
  <TotalTime>3895</TotalTime>
  <Words>1602</Words>
  <Application>Microsoft Office PowerPoint</Application>
  <PresentationFormat>Presentación en pantalla (4:3)</PresentationFormat>
  <Paragraphs>228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17</vt:i4>
      </vt:variant>
    </vt:vector>
  </HeadingPairs>
  <TitlesOfParts>
    <vt:vector size="31" baseType="lpstr">
      <vt:lpstr>Abadi</vt:lpstr>
      <vt:lpstr>Arial</vt:lpstr>
      <vt:lpstr>Arial Black</vt:lpstr>
      <vt:lpstr>Arial Narrow</vt:lpstr>
      <vt:lpstr>Arial,Sans-Serif</vt:lpstr>
      <vt:lpstr>Bradley Hand ITC</vt:lpstr>
      <vt:lpstr>Calibri</vt:lpstr>
      <vt:lpstr>Century Gothic</vt:lpstr>
      <vt:lpstr>Tahoma</vt:lpstr>
      <vt:lpstr>Wingdings</vt:lpstr>
      <vt:lpstr>Plantilla de diseño con pila de libros</vt:lpstr>
      <vt:lpstr>Diseño predeterminado</vt:lpstr>
      <vt:lpstr>1_Plantilla de diseño con pila de libros</vt:lpstr>
      <vt:lpstr>2_Diseño predeterminado</vt:lpstr>
      <vt:lpstr>Pensando en el futuro…</vt:lpstr>
      <vt:lpstr>Presentación de PowerPoint</vt:lpstr>
      <vt:lpstr>Presentación de PowerPoint</vt:lpstr>
      <vt:lpstr>Presentación de PowerPoint</vt:lpstr>
      <vt:lpstr>TITULAR EN BACHILLERATO Real Decreto 984/2021, de 16 de noviembre</vt:lpstr>
      <vt:lpstr>    PAU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ACCESO A CFGS</vt:lpstr>
      <vt:lpstr>2º de Bachillerato. IES José Jiménez Lozano.</vt:lpstr>
      <vt:lpstr>Para elegir las asignaturas de 2º, ten en cuenta que…</vt:lpstr>
      <vt:lpstr>Información que puede ayudar…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2008/2009: BACHILLERATO</dc:title>
  <dc:creator>Nieves Torres</dc:creator>
  <cp:lastModifiedBy>NIEVES TORRES VICENTE</cp:lastModifiedBy>
  <cp:revision>163</cp:revision>
  <dcterms:created xsi:type="dcterms:W3CDTF">2009-02-07T19:10:21Z</dcterms:created>
  <dcterms:modified xsi:type="dcterms:W3CDTF">2025-06-16T06:53:12Z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TC011594403082</vt:lpwstr>
  </property>
</Properties>
</file>